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75" r:id="rId3"/>
    <p:sldId id="276" r:id="rId4"/>
    <p:sldId id="278" r:id="rId5"/>
    <p:sldId id="279" r:id="rId6"/>
    <p:sldId id="280" r:id="rId7"/>
    <p:sldId id="286" r:id="rId8"/>
    <p:sldId id="281" r:id="rId9"/>
    <p:sldId id="282" r:id="rId10"/>
    <p:sldId id="283" r:id="rId11"/>
    <p:sldId id="284" r:id="rId12"/>
    <p:sldId id="285" r:id="rId13"/>
    <p:sldId id="288" r:id="rId14"/>
    <p:sldId id="261" r:id="rId15"/>
    <p:sldId id="293" r:id="rId16"/>
    <p:sldId id="296" r:id="rId17"/>
    <p:sldId id="294" r:id="rId18"/>
    <p:sldId id="295" r:id="rId19"/>
    <p:sldId id="290" r:id="rId20"/>
    <p:sldId id="262" r:id="rId21"/>
    <p:sldId id="265" r:id="rId22"/>
    <p:sldId id="29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68"/>
    <p:restoredTop sz="94711"/>
  </p:normalViewPr>
  <p:slideViewPr>
    <p:cSldViewPr snapToGrid="0">
      <p:cViewPr varScale="1">
        <p:scale>
          <a:sx n="156" d="100"/>
          <a:sy n="156" d="100"/>
        </p:scale>
        <p:origin x="396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B2FB3D-2ECD-4B91-9F49-E0C204573BA9}" type="doc">
      <dgm:prSet loTypeId="urn:microsoft.com/office/officeart/2005/8/layout/vList2" loCatId="list" qsTypeId="urn:microsoft.com/office/officeart/2005/8/quickstyle/simple5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171C1037-9DED-41E6-9541-5849335642C8}">
      <dgm:prSet custT="1"/>
      <dgm:spPr/>
      <dgm:t>
        <a:bodyPr/>
        <a:lstStyle/>
        <a:p>
          <a:r>
            <a:rPr lang="en-AU" sz="3000" kern="1200" spc="-100" baseline="0" dirty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+mj-cs"/>
            </a:rPr>
            <a:t>Conclusion</a:t>
          </a:r>
          <a:endParaRPr lang="en-US" sz="3000" kern="1200" spc="-100" baseline="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  <a:cs typeface="+mj-cs"/>
          </a:endParaRPr>
        </a:p>
      </dgm:t>
    </dgm:pt>
    <dgm:pt modelId="{6A526BD7-04BE-4B4C-8890-67DDB362FA14}" type="parTrans" cxnId="{FF0C09B9-C939-4F8E-B9D6-58BB54AB4AA4}">
      <dgm:prSet/>
      <dgm:spPr/>
      <dgm:t>
        <a:bodyPr/>
        <a:lstStyle/>
        <a:p>
          <a:endParaRPr lang="en-US"/>
        </a:p>
      </dgm:t>
    </dgm:pt>
    <dgm:pt modelId="{FE0B6061-628E-4BFD-99E3-2669D06425A9}" type="sibTrans" cxnId="{FF0C09B9-C939-4F8E-B9D6-58BB54AB4AA4}">
      <dgm:prSet/>
      <dgm:spPr/>
      <dgm:t>
        <a:bodyPr/>
        <a:lstStyle/>
        <a:p>
          <a:endParaRPr lang="en-US"/>
        </a:p>
      </dgm:t>
    </dgm:pt>
    <dgm:pt modelId="{641D2804-3353-4469-8E51-D7A46691546E}">
      <dgm:prSet custT="1"/>
      <dgm:spPr/>
      <dgm:t>
        <a:bodyPr/>
        <a:lstStyle/>
        <a:p>
          <a:r>
            <a:rPr lang="en-AU" sz="3000" kern="1200" spc="-100" baseline="0" dirty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+mj-cs"/>
            </a:rPr>
            <a:t>Results</a:t>
          </a:r>
          <a:endParaRPr lang="en-US" sz="3000" kern="1200" spc="-100" baseline="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  <a:cs typeface="+mj-cs"/>
          </a:endParaRPr>
        </a:p>
      </dgm:t>
    </dgm:pt>
    <dgm:pt modelId="{321BCD36-3803-4154-9C5D-02861BF6A4CC}" type="sibTrans" cxnId="{73472FB1-DAA0-4B28-BAEF-6564B60C4855}">
      <dgm:prSet/>
      <dgm:spPr/>
      <dgm:t>
        <a:bodyPr/>
        <a:lstStyle/>
        <a:p>
          <a:endParaRPr lang="en-US"/>
        </a:p>
      </dgm:t>
    </dgm:pt>
    <dgm:pt modelId="{1EAB9EE7-AEC6-469A-958D-DE40CA63AD71}" type="parTrans" cxnId="{73472FB1-DAA0-4B28-BAEF-6564B60C4855}">
      <dgm:prSet/>
      <dgm:spPr/>
      <dgm:t>
        <a:bodyPr/>
        <a:lstStyle/>
        <a:p>
          <a:endParaRPr lang="en-US"/>
        </a:p>
      </dgm:t>
    </dgm:pt>
    <dgm:pt modelId="{B4DE6D4E-5A4B-42A7-8AA7-B7781767279E}">
      <dgm:prSet custT="1"/>
      <dgm:spPr/>
      <dgm:t>
        <a:bodyPr/>
        <a:lstStyle/>
        <a:p>
          <a:r>
            <a:rPr lang="en-AU" sz="3000" kern="1200" spc="-100" baseline="0" dirty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+mj-cs"/>
            </a:rPr>
            <a:t>Assumptions</a:t>
          </a:r>
          <a:endParaRPr lang="en-US" sz="3000" kern="1200" spc="-100" baseline="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  <a:cs typeface="+mj-cs"/>
          </a:endParaRPr>
        </a:p>
      </dgm:t>
    </dgm:pt>
    <dgm:pt modelId="{D1F66344-0AF2-4367-B071-F13FCB1A65CB}" type="sibTrans" cxnId="{7F996FB6-4BC3-4BBC-AD91-E7CF8C8E3773}">
      <dgm:prSet/>
      <dgm:spPr/>
      <dgm:t>
        <a:bodyPr/>
        <a:lstStyle/>
        <a:p>
          <a:endParaRPr lang="en-US"/>
        </a:p>
      </dgm:t>
    </dgm:pt>
    <dgm:pt modelId="{37958340-7C4B-401B-92B4-0B1FBE3062F3}" type="parTrans" cxnId="{7F996FB6-4BC3-4BBC-AD91-E7CF8C8E3773}">
      <dgm:prSet/>
      <dgm:spPr/>
      <dgm:t>
        <a:bodyPr/>
        <a:lstStyle/>
        <a:p>
          <a:endParaRPr lang="en-US"/>
        </a:p>
      </dgm:t>
    </dgm:pt>
    <dgm:pt modelId="{956FF50E-93F7-4E87-9E4F-9347B7D9341A}">
      <dgm:prSet custT="1"/>
      <dgm:spPr/>
      <dgm:t>
        <a:bodyPr/>
        <a:lstStyle/>
        <a:p>
          <a:r>
            <a:rPr lang="en-AU" sz="3000" kern="1200" spc="-100" baseline="0" dirty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+mj-cs"/>
            </a:rPr>
            <a:t>Hypothesis Testing</a:t>
          </a:r>
          <a:endParaRPr lang="en-US" sz="3000" kern="1200" spc="-100" baseline="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  <a:cs typeface="+mj-cs"/>
          </a:endParaRPr>
        </a:p>
      </dgm:t>
    </dgm:pt>
    <dgm:pt modelId="{68B3C6FF-6521-4083-A6A8-CC95C0CAEBA5}" type="sibTrans" cxnId="{C8E6FBDA-377A-4FC6-8AD2-2BB057845DC2}">
      <dgm:prSet/>
      <dgm:spPr/>
      <dgm:t>
        <a:bodyPr/>
        <a:lstStyle/>
        <a:p>
          <a:endParaRPr lang="en-US"/>
        </a:p>
      </dgm:t>
    </dgm:pt>
    <dgm:pt modelId="{5456347D-DC0B-460F-BC8A-0823D70C0181}" type="parTrans" cxnId="{C8E6FBDA-377A-4FC6-8AD2-2BB057845DC2}">
      <dgm:prSet/>
      <dgm:spPr/>
      <dgm:t>
        <a:bodyPr/>
        <a:lstStyle/>
        <a:p>
          <a:endParaRPr lang="en-US"/>
        </a:p>
      </dgm:t>
    </dgm:pt>
    <dgm:pt modelId="{3466A4FC-B2C8-4C96-B2C6-856911ABAB9A}">
      <dgm:prSet/>
      <dgm:spPr/>
      <dgm:t>
        <a:bodyPr/>
        <a:lstStyle/>
        <a:p>
          <a:r>
            <a:rPr lang="en-AU" dirty="0"/>
            <a:t>T-Test</a:t>
          </a:r>
          <a:endParaRPr lang="en-US" dirty="0"/>
        </a:p>
      </dgm:t>
    </dgm:pt>
    <dgm:pt modelId="{7E5876FF-347D-4561-9D52-80A674E93C4D}" type="sibTrans" cxnId="{82F7F3F5-948B-48AB-901E-3580C87AA4A9}">
      <dgm:prSet/>
      <dgm:spPr/>
      <dgm:t>
        <a:bodyPr/>
        <a:lstStyle/>
        <a:p>
          <a:endParaRPr lang="en-US"/>
        </a:p>
      </dgm:t>
    </dgm:pt>
    <dgm:pt modelId="{CD4F7598-2D9C-479E-A89D-35134EB8529C}" type="parTrans" cxnId="{82F7F3F5-948B-48AB-901E-3580C87AA4A9}">
      <dgm:prSet/>
      <dgm:spPr/>
      <dgm:t>
        <a:bodyPr/>
        <a:lstStyle/>
        <a:p>
          <a:endParaRPr lang="en-US"/>
        </a:p>
      </dgm:t>
    </dgm:pt>
    <dgm:pt modelId="{84DCD566-A3AA-804F-BF3E-183CB1123DCB}" type="pres">
      <dgm:prSet presAssocID="{0FB2FB3D-2ECD-4B91-9F49-E0C204573BA9}" presName="linear" presStyleCnt="0">
        <dgm:presLayoutVars>
          <dgm:animLvl val="lvl"/>
          <dgm:resizeHandles val="exact"/>
        </dgm:presLayoutVars>
      </dgm:prSet>
      <dgm:spPr/>
    </dgm:pt>
    <dgm:pt modelId="{527F7773-47D3-254B-A871-478DA47DD286}" type="pres">
      <dgm:prSet presAssocID="{3466A4FC-B2C8-4C96-B2C6-856911ABAB9A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DBEB7610-2B53-FF44-BDEF-956BBEE3B1DA}" type="pres">
      <dgm:prSet presAssocID="{3466A4FC-B2C8-4C96-B2C6-856911ABAB9A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69B8C40-F3B6-6B4A-8DFC-FB5CB961B7BB}" type="presOf" srcId="{171C1037-9DED-41E6-9541-5849335642C8}" destId="{DBEB7610-2B53-FF44-BDEF-956BBEE3B1DA}" srcOrd="0" destOrd="3" presId="urn:microsoft.com/office/officeart/2005/8/layout/vList2"/>
    <dgm:cxn modelId="{592F5470-EC0E-324D-8B54-556E604E8D38}" type="presOf" srcId="{956FF50E-93F7-4E87-9E4F-9347B7D9341A}" destId="{DBEB7610-2B53-FF44-BDEF-956BBEE3B1DA}" srcOrd="0" destOrd="0" presId="urn:microsoft.com/office/officeart/2005/8/layout/vList2"/>
    <dgm:cxn modelId="{6F5EDC80-1F81-ED43-8349-F171EC2AEF71}" type="presOf" srcId="{0FB2FB3D-2ECD-4B91-9F49-E0C204573BA9}" destId="{84DCD566-A3AA-804F-BF3E-183CB1123DCB}" srcOrd="0" destOrd="0" presId="urn:microsoft.com/office/officeart/2005/8/layout/vList2"/>
    <dgm:cxn modelId="{894CE699-BBBD-CB4A-BF64-6C69DC76BB0B}" type="presOf" srcId="{3466A4FC-B2C8-4C96-B2C6-856911ABAB9A}" destId="{527F7773-47D3-254B-A871-478DA47DD286}" srcOrd="0" destOrd="0" presId="urn:microsoft.com/office/officeart/2005/8/layout/vList2"/>
    <dgm:cxn modelId="{73472FB1-DAA0-4B28-BAEF-6564B60C4855}" srcId="{3466A4FC-B2C8-4C96-B2C6-856911ABAB9A}" destId="{641D2804-3353-4469-8E51-D7A46691546E}" srcOrd="2" destOrd="0" parTransId="{1EAB9EE7-AEC6-469A-958D-DE40CA63AD71}" sibTransId="{321BCD36-3803-4154-9C5D-02861BF6A4CC}"/>
    <dgm:cxn modelId="{7F996FB6-4BC3-4BBC-AD91-E7CF8C8E3773}" srcId="{3466A4FC-B2C8-4C96-B2C6-856911ABAB9A}" destId="{B4DE6D4E-5A4B-42A7-8AA7-B7781767279E}" srcOrd="1" destOrd="0" parTransId="{37958340-7C4B-401B-92B4-0B1FBE3062F3}" sibTransId="{D1F66344-0AF2-4367-B071-F13FCB1A65CB}"/>
    <dgm:cxn modelId="{FF0C09B9-C939-4F8E-B9D6-58BB54AB4AA4}" srcId="{3466A4FC-B2C8-4C96-B2C6-856911ABAB9A}" destId="{171C1037-9DED-41E6-9541-5849335642C8}" srcOrd="3" destOrd="0" parTransId="{6A526BD7-04BE-4B4C-8890-67DDB362FA14}" sibTransId="{FE0B6061-628E-4BFD-99E3-2669D06425A9}"/>
    <dgm:cxn modelId="{9A4C32D1-C6FB-7844-8619-CE514C108BA7}" type="presOf" srcId="{B4DE6D4E-5A4B-42A7-8AA7-B7781767279E}" destId="{DBEB7610-2B53-FF44-BDEF-956BBEE3B1DA}" srcOrd="0" destOrd="1" presId="urn:microsoft.com/office/officeart/2005/8/layout/vList2"/>
    <dgm:cxn modelId="{C8E6FBDA-377A-4FC6-8AD2-2BB057845DC2}" srcId="{3466A4FC-B2C8-4C96-B2C6-856911ABAB9A}" destId="{956FF50E-93F7-4E87-9E4F-9347B7D9341A}" srcOrd="0" destOrd="0" parTransId="{5456347D-DC0B-460F-BC8A-0823D70C0181}" sibTransId="{68B3C6FF-6521-4083-A6A8-CC95C0CAEBA5}"/>
    <dgm:cxn modelId="{82F7F3F5-948B-48AB-901E-3580C87AA4A9}" srcId="{0FB2FB3D-2ECD-4B91-9F49-E0C204573BA9}" destId="{3466A4FC-B2C8-4C96-B2C6-856911ABAB9A}" srcOrd="0" destOrd="0" parTransId="{CD4F7598-2D9C-479E-A89D-35134EB8529C}" sibTransId="{7E5876FF-347D-4561-9D52-80A674E93C4D}"/>
    <dgm:cxn modelId="{08FA73FE-167B-134B-95A3-02E38ED81F70}" type="presOf" srcId="{641D2804-3353-4469-8E51-D7A46691546E}" destId="{DBEB7610-2B53-FF44-BDEF-956BBEE3B1DA}" srcOrd="0" destOrd="2" presId="urn:microsoft.com/office/officeart/2005/8/layout/vList2"/>
    <dgm:cxn modelId="{86B999C4-0C43-AD4E-9C63-6451E8DC4D0A}" type="presParOf" srcId="{84DCD566-A3AA-804F-BF3E-183CB1123DCB}" destId="{527F7773-47D3-254B-A871-478DA47DD286}" srcOrd="0" destOrd="0" presId="urn:microsoft.com/office/officeart/2005/8/layout/vList2"/>
    <dgm:cxn modelId="{521AC889-EE2B-994A-8918-8C6BFAB3174E}" type="presParOf" srcId="{84DCD566-A3AA-804F-BF3E-183CB1123DCB}" destId="{DBEB7610-2B53-FF44-BDEF-956BBEE3B1DA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F7773-47D3-254B-A871-478DA47DD286}">
      <dsp:nvSpPr>
        <dsp:cNvPr id="0" name=""/>
        <dsp:cNvSpPr/>
      </dsp:nvSpPr>
      <dsp:spPr>
        <a:xfrm>
          <a:off x="0" y="621254"/>
          <a:ext cx="6699544" cy="155902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6500" kern="1200" dirty="0"/>
            <a:t>T-Test</a:t>
          </a:r>
          <a:endParaRPr lang="en-US" sz="6500" kern="1200" dirty="0"/>
        </a:p>
      </dsp:txBody>
      <dsp:txXfrm>
        <a:off x="76105" y="697359"/>
        <a:ext cx="6547334" cy="1406815"/>
      </dsp:txXfrm>
    </dsp:sp>
    <dsp:sp modelId="{DBEB7610-2B53-FF44-BDEF-956BBEE3B1DA}">
      <dsp:nvSpPr>
        <dsp:cNvPr id="0" name=""/>
        <dsp:cNvSpPr/>
      </dsp:nvSpPr>
      <dsp:spPr>
        <a:xfrm>
          <a:off x="0" y="2180279"/>
          <a:ext cx="6699544" cy="22200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2711" tIns="38100" rIns="213360" bIns="3810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AU" sz="3000" kern="1200" spc="-100" baseline="0" dirty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+mj-cs"/>
            </a:rPr>
            <a:t>Hypothesis Testing</a:t>
          </a:r>
          <a:endParaRPr lang="en-US" sz="3000" kern="1200" spc="-100" baseline="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  <a:cs typeface="+mj-cs"/>
          </a:endParaRP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AU" sz="3000" kern="1200" spc="-100" baseline="0" dirty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+mj-cs"/>
            </a:rPr>
            <a:t>Assumptions</a:t>
          </a:r>
          <a:endParaRPr lang="en-US" sz="3000" kern="1200" spc="-100" baseline="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  <a:cs typeface="+mj-cs"/>
          </a:endParaRP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AU" sz="3000" kern="1200" spc="-100" baseline="0" dirty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+mj-cs"/>
            </a:rPr>
            <a:t>Results</a:t>
          </a:r>
          <a:endParaRPr lang="en-US" sz="3000" kern="1200" spc="-100" baseline="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  <a:cs typeface="+mj-cs"/>
          </a:endParaRP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AU" sz="3000" kern="1200" spc="-100" baseline="0" dirty="0">
              <a:solidFill>
                <a:schemeClr val="tx1"/>
              </a:solidFill>
              <a:latin typeface="Batang" panose="02030600000101010101" pitchFamily="18" charset="-127"/>
              <a:ea typeface="Batang" panose="02030600000101010101" pitchFamily="18" charset="-127"/>
              <a:cs typeface="+mj-cs"/>
            </a:rPr>
            <a:t>Conclusion</a:t>
          </a:r>
          <a:endParaRPr lang="en-US" sz="3000" kern="1200" spc="-100" baseline="0" dirty="0">
            <a:solidFill>
              <a:schemeClr val="tx1"/>
            </a:solidFill>
            <a:latin typeface="Batang" panose="02030600000101010101" pitchFamily="18" charset="-127"/>
            <a:ea typeface="Batang" panose="02030600000101010101" pitchFamily="18" charset="-127"/>
            <a:cs typeface="+mj-cs"/>
          </a:endParaRPr>
        </a:p>
      </dsp:txBody>
      <dsp:txXfrm>
        <a:off x="0" y="2180279"/>
        <a:ext cx="6699544" cy="22200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E5E56-FA7E-465E-A225-D972BC741AB5}" type="datetimeFigureOut">
              <a:rPr lang="en-AU" smtClean="0"/>
              <a:t>17/04/2023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C7E72C-D3F4-4AEC-9CF6-EDCC115ED5F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1181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$200K off price, reading a bit high for the average of 1.52 mil, what were these properties, developer, child care, residential business old age home</a:t>
            </a:r>
            <a:r>
              <a:rPr lang="en-AU"/>
              <a:t>, student </a:t>
            </a:r>
            <a:r>
              <a:rPr lang="en-AU" dirty="0"/>
              <a:t>dorm accommodation.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C7E72C-D3F4-4AEC-9CF6-EDCC115ED5F4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640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Bacchus Marsh – 55 km from the city (1hr 14 min  or 56km (49 min) Geelong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Craigieburn – 30km from the city 1hr min commute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Jacana – 18.5km city (50 min commute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- BlackRock House Avg1.92 mil, Mount Albert 1.90 mil, Ivanhoe East 1.89 mil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Townhouse in Deepdene – 1.68 mil, Caulfield1.6 mil, Canterbury 1.59 mil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Units – McKinnon 960K, Doncaster East 899K, Glen Waverley 866K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C7E72C-D3F4-4AEC-9CF6-EDCC115ED5F4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8350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Discuss demographics, fur babies, bikes, space, to explain the spread.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C7E72C-D3F4-4AEC-9CF6-EDCC115ED5F4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4489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D8E5E-745C-407D-B425-C78EBF08DF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1" y="822960"/>
            <a:ext cx="6057899" cy="5015169"/>
          </a:xfrm>
        </p:spPr>
        <p:txBody>
          <a:bodyPr anchor="t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07A4D5-56F4-4287-B174-56C55B18F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113" y="3003642"/>
            <a:ext cx="3522199" cy="2900274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B9C19-FEE0-4852-B181-14A0DD77F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27DDF-01B7-463C-82BC-BBF429618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2056A-C3EE-4809-B1F3-1CEEEA266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240FCEE-B6E2-46D0-9BB0-F45F79545E9D}"/>
              </a:ext>
            </a:extLst>
          </p:cNvPr>
          <p:cNvCxnSpPr>
            <a:cxnSpLocks/>
          </p:cNvCxnSpPr>
          <p:nvPr/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D2FB83-3783-4477-80B5-DA5BF10BAF57}"/>
              </a:ext>
            </a:extLst>
          </p:cNvPr>
          <p:cNvCxnSpPr>
            <a:cxnSpLocks/>
          </p:cNvCxnSpPr>
          <p:nvPr/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3EA203-71D5-49C0-9626-FFA8E46787B0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890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99A0A-70FC-426A-8B3B-60FAF980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F47EC6-9753-4ABC-BB66-64CCC8BA0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71499" y="2036363"/>
            <a:ext cx="11059811" cy="38707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84D9F-DC99-4B4C-98CF-178BBBB76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A6840-AC0B-4260-8368-08E0A22D2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5DAB8-EC07-4CCF-96EA-5D8ACDAE6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38F1AC-9961-4786-A189-20863DD97F68}"/>
              </a:ext>
            </a:extLst>
          </p:cNvPr>
          <p:cNvCxnSpPr>
            <a:cxnSpLocks/>
          </p:cNvCxnSpPr>
          <p:nvPr/>
        </p:nvCxnSpPr>
        <p:spPr>
          <a:xfrm flipH="1">
            <a:off x="571500" y="1780979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555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5F678-EC03-4845-A51B-C90FA6A154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77953" y="797251"/>
            <a:ext cx="2483929" cy="52837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A8B4D-A39F-4528-975A-9C84BEE778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6094" y="797251"/>
            <a:ext cx="8101072" cy="52837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E4A23-6984-4AD1-A51D-600EDC263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73E28-C341-49CC-BAAB-0C0D19821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6D54A-8E86-4026-8DD0-5B0979BB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B05DA4-DF32-4D7A-9E4D-36309C90C5BB}"/>
              </a:ext>
            </a:extLst>
          </p:cNvPr>
          <p:cNvCxnSpPr>
            <a:cxnSpLocks/>
          </p:cNvCxnSpPr>
          <p:nvPr/>
        </p:nvCxnSpPr>
        <p:spPr>
          <a:xfrm flipH="1">
            <a:off x="566094" y="57711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CC7262-4997-41E4-976D-BA82E148280F}"/>
              </a:ext>
            </a:extLst>
          </p:cNvPr>
          <p:cNvCxnSpPr>
            <a:cxnSpLocks/>
          </p:cNvCxnSpPr>
          <p:nvPr/>
        </p:nvCxnSpPr>
        <p:spPr>
          <a:xfrm flipV="1">
            <a:off x="8875226" y="571500"/>
            <a:ext cx="0" cy="571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5063B5-E478-4C41-AD40-49A39AE07429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144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B2ED8-7F53-4C03-A740-493E5079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11087-99A9-4100-B5F7-520880DE3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2075688"/>
            <a:ext cx="11059811" cy="3910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B4B20-1A65-4A26-B11E-6095083A1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D52D3-E985-4FEB-89B9-57C75471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A751A-C72D-47C1-A7A6-E8510A40C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383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81F78-07BF-45A9-92D4-E4E0A1E88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914255"/>
            <a:ext cx="6867115" cy="5009471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C2A83-A380-4828-BC68-C065C8BC5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9817" y="914399"/>
            <a:ext cx="2370268" cy="2670273"/>
          </a:xfrm>
        </p:spPr>
        <p:txBody>
          <a:bodyPr anchor="t">
            <a:normAutofit/>
          </a:bodyPr>
          <a:lstStyle>
            <a:lvl1pPr marL="0" indent="0">
              <a:lnSpc>
                <a:spcPct val="130000"/>
              </a:lnSpc>
              <a:buNone/>
              <a:defRPr sz="14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92B2F-8804-4195-A779-F5C67C25C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99C26-4411-4833-A917-A45E62D56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8C7C7-F862-434D-A87A-DECE9FD2E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0BAA4B-C4C0-40C1-8DC8-B4E2F8A68E12}"/>
              </a:ext>
            </a:extLst>
          </p:cNvPr>
          <p:cNvCxnSpPr>
            <a:cxnSpLocks/>
          </p:cNvCxnSpPr>
          <p:nvPr/>
        </p:nvCxnSpPr>
        <p:spPr>
          <a:xfrm>
            <a:off x="8872625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0A2259-2540-4B32-A999-2B46A6790E3D}"/>
              </a:ext>
            </a:extLst>
          </p:cNvPr>
          <p:cNvCxnSpPr>
            <a:cxnSpLocks/>
          </p:cNvCxnSpPr>
          <p:nvPr/>
        </p:nvCxnSpPr>
        <p:spPr>
          <a:xfrm flipH="1">
            <a:off x="566094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EFB0ED-3F76-4403-AD0B-E738DD9D8CB6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397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6BD5F-CF53-4DD5-B8C5-27BBA2BB8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09684"/>
            <a:ext cx="11049000" cy="1057160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C2E1-5D5E-409F-BEE8-F48CE86F55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9447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BF823-1BFB-4CF0-BAF4-D660C8F1A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7082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FF816E-EE02-44A4-8B81-B324ECFD7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4D9E4-A693-44D2-A3E8-E3AABC905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F669F-4B8E-415D-A9BF-AD451F452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0AF959-FCDC-4B92-9324-06A06C0D56F2}"/>
              </a:ext>
            </a:extLst>
          </p:cNvPr>
          <p:cNvCxnSpPr>
            <a:cxnSpLocks/>
          </p:cNvCxnSpPr>
          <p:nvPr/>
        </p:nvCxnSpPr>
        <p:spPr>
          <a:xfrm flipV="1">
            <a:off x="6101405" y="1883336"/>
            <a:ext cx="0" cy="4399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358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F85E5-82C4-4BAE-B2B0-A078ABD6C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469" y="699118"/>
            <a:ext cx="11025062" cy="106360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2D15C7-F445-40F7-88F6-FD6526269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3468" y="2022883"/>
            <a:ext cx="5230469" cy="564079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652C35-AA8E-4154-8A78-7DE9590E1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469" y="2866031"/>
            <a:ext cx="5157787" cy="3227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57EAC6-567C-4A4A-BB10-57EC14B97D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1470" y="2022883"/>
            <a:ext cx="5183188" cy="564080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9A083F-AD60-4437-B32A-44035D78A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41470" y="2866031"/>
            <a:ext cx="5183188" cy="3227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DBF86F-3266-4551-B680-06F401FFE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5B38FE-80F9-4582-B2E1-B067C288D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7BEF32-F637-47A1-9ED3-AFC4F79F3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C508D4-7C99-4B8D-BCDE-F0001BD345D9}"/>
              </a:ext>
            </a:extLst>
          </p:cNvPr>
          <p:cNvCxnSpPr>
            <a:cxnSpLocks/>
          </p:cNvCxnSpPr>
          <p:nvPr/>
        </p:nvCxnSpPr>
        <p:spPr>
          <a:xfrm flipV="1">
            <a:off x="6101405" y="1883336"/>
            <a:ext cx="0" cy="43996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9BF61B-7951-48F4-982B-9401A483FFBF}"/>
              </a:ext>
            </a:extLst>
          </p:cNvPr>
          <p:cNvCxnSpPr>
            <a:cxnSpLocks/>
          </p:cNvCxnSpPr>
          <p:nvPr/>
        </p:nvCxnSpPr>
        <p:spPr>
          <a:xfrm flipH="1">
            <a:off x="577485" y="273859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697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A94CB-6BE5-4B9E-B0A6-54F83B201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17452"/>
            <a:ext cx="11049000" cy="1161836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E8643C-1A5D-4F23-B0D7-5B46F5E45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A3394-78CC-43B0-9762-5E826F8BB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47F0A-1980-4E13-AB22-AE3B8AA44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9D858B-8A9C-4235-B151-81C99A3D20D2}"/>
              </a:ext>
            </a:extLst>
          </p:cNvPr>
          <p:cNvCxnSpPr>
            <a:cxnSpLocks/>
          </p:cNvCxnSpPr>
          <p:nvPr/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C7798B-3ECB-4076-8955-A82116BB0D25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644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C61D85-3E72-406F-AB26-B4ED94918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9C831E-4321-467E-9090-C89C48CF2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A9556-B3D8-4403-835F-11AE2D40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28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0AA48-D521-423D-B185-6490EF57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01" y="810344"/>
            <a:ext cx="3478084" cy="140806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4E6DD-DDD2-4ED6-B8A9-A8B6D7656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9809" y="931232"/>
            <a:ext cx="6700679" cy="507936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08F5E-AD33-4ACF-84C9-78B0FF6BE3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0" y="2578608"/>
            <a:ext cx="3478783" cy="34172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7604E-7DD4-4497-B325-74F899E8A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2BEED-A8F6-4256-9539-4434694AA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A1AA6-EE0B-48FD-A7DE-6CEE6A8C7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F35B32-9A23-4805-94A6-96826D202139}"/>
              </a:ext>
            </a:extLst>
          </p:cNvPr>
          <p:cNvCxnSpPr>
            <a:cxnSpLocks/>
          </p:cNvCxnSpPr>
          <p:nvPr/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2BA7DA-3944-40D4-91CD-40CA24DBB79B}"/>
              </a:ext>
            </a:extLst>
          </p:cNvPr>
          <p:cNvCxnSpPr>
            <a:cxnSpLocks/>
          </p:cNvCxnSpPr>
          <p:nvPr/>
        </p:nvCxnSpPr>
        <p:spPr>
          <a:xfrm flipV="1">
            <a:off x="4419601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EA0B78-39E7-4039-B8BE-4F425688C6DF}"/>
              </a:ext>
            </a:extLst>
          </p:cNvPr>
          <p:cNvCxnSpPr>
            <a:cxnSpLocks/>
          </p:cNvCxnSpPr>
          <p:nvPr/>
        </p:nvCxnSpPr>
        <p:spPr>
          <a:xfrm flipH="1">
            <a:off x="571501" y="2406845"/>
            <a:ext cx="384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68B99C-0744-42EE-9713-AB0CEC3F5D85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63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2732-5D39-4B30-A499-D51BABC8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802204"/>
            <a:ext cx="3478787" cy="140806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AF5AEC-77BC-4A52-8A56-C6479CA6A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23467" y="847384"/>
            <a:ext cx="6907844" cy="52168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0A9240-8762-4C7D-AF22-A844CB2EC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498" y="2574906"/>
            <a:ext cx="3478787" cy="343571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95685-E45D-4E74-8B78-D3B8E85C4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1FCBA3-0FF5-47C2-901A-645F6185D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30381-5320-46AD-A0B9-7C04B3E5A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57A432-D933-402A-8657-216EE20450EE}"/>
              </a:ext>
            </a:extLst>
          </p:cNvPr>
          <p:cNvCxnSpPr>
            <a:cxnSpLocks/>
          </p:cNvCxnSpPr>
          <p:nvPr/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B1E0F3-D71B-436F-A10B-B6EA7125F684}"/>
              </a:ext>
            </a:extLst>
          </p:cNvPr>
          <p:cNvCxnSpPr>
            <a:cxnSpLocks/>
          </p:cNvCxnSpPr>
          <p:nvPr/>
        </p:nvCxnSpPr>
        <p:spPr>
          <a:xfrm flipV="1">
            <a:off x="4419601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EE64F5-2B48-4A2E-BA5E-1D37F1A7C9A3}"/>
              </a:ext>
            </a:extLst>
          </p:cNvPr>
          <p:cNvCxnSpPr>
            <a:cxnSpLocks/>
          </p:cNvCxnSpPr>
          <p:nvPr/>
        </p:nvCxnSpPr>
        <p:spPr>
          <a:xfrm flipH="1">
            <a:off x="571501" y="2406845"/>
            <a:ext cx="384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9BF9AA-A2C8-4233-B597-EB11C6D6A0E0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812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E1467D-9ED1-4211-A71E-41C91C755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89289"/>
            <a:ext cx="11049000" cy="108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8A6A1-C9C7-4FDF-B4DA-1E86B6A35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499" y="2075688"/>
            <a:ext cx="11059811" cy="3818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CC44A-C635-4CD0-90E9-D9503AF4CC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6732" y="6397103"/>
            <a:ext cx="30919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200" baseline="0">
                <a:solidFill>
                  <a:schemeClr val="tx1"/>
                </a:solidFill>
              </a:defRPr>
            </a:lvl1pPr>
          </a:lstStyle>
          <a:p>
            <a:fld id="{1C8322F6-1C60-46CF-968C-BC20E470F44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BF682-1A47-492C-81E3-9DB0A50ECB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5782" y="639710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C814B-9105-44ED-98A9-D326B2E2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4553" y="6397103"/>
            <a:ext cx="700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814345-41DE-42C5-8657-66C1417DF81A}"/>
              </a:ext>
            </a:extLst>
          </p:cNvPr>
          <p:cNvCxnSpPr>
            <a:cxnSpLocks/>
          </p:cNvCxnSpPr>
          <p:nvPr/>
        </p:nvCxnSpPr>
        <p:spPr>
          <a:xfrm flipH="1">
            <a:off x="566094" y="6286347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68E419-3727-4F5E-8840-AF149B33B0B7}"/>
              </a:ext>
            </a:extLst>
          </p:cNvPr>
          <p:cNvCxnSpPr>
            <a:cxnSpLocks/>
          </p:cNvCxnSpPr>
          <p:nvPr/>
        </p:nvCxnSpPr>
        <p:spPr>
          <a:xfrm flipH="1">
            <a:off x="577485" y="1883336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19B6EC-D7AE-452F-8D0C-D11BD3377F3E}"/>
              </a:ext>
            </a:extLst>
          </p:cNvPr>
          <p:cNvCxnSpPr>
            <a:cxnSpLocks/>
          </p:cNvCxnSpPr>
          <p:nvPr/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204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100" baseline="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venir Next LT Pro Light" panose="020B03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venir Next LT Pro Light" panose="020B03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220DBA-8988-4873-8FCD-3FFAC3CF1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FB847461-F5FB-E9A3-BC40-34274328B7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9000"/>
          </a:blip>
          <a:srcRect l="20444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9032E7-FA5A-629F-66EF-D96A7E2B0E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4819615"/>
            <a:ext cx="6817836" cy="126493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Project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4D3213-6B9F-A2D2-4B6F-FD259E6528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42516" y="4614653"/>
            <a:ext cx="3483615" cy="1670810"/>
          </a:xfrm>
        </p:spPr>
        <p:txBody>
          <a:bodyPr anchor="ctr">
            <a:normAutofit fontScale="70000" lnSpcReduction="20000"/>
          </a:bodyPr>
          <a:lstStyle/>
          <a:p>
            <a:endParaRPr lang="en-US" sz="1600" dirty="0">
              <a:solidFill>
                <a:srgbClr val="FFFFFF"/>
              </a:solidFill>
            </a:endParaRPr>
          </a:p>
          <a:p>
            <a:r>
              <a:rPr lang="en-US" sz="1600" b="1" dirty="0">
                <a:solidFill>
                  <a:srgbClr val="FFFFFF"/>
                </a:solidFill>
              </a:rPr>
              <a:t>Presented by: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AU" sz="1600" b="1" dirty="0">
                <a:solidFill>
                  <a:srgbClr val="FFFFFF"/>
                </a:solidFill>
              </a:rPr>
              <a:t>Kali Notaras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AU" sz="1600" b="1" dirty="0">
                <a:solidFill>
                  <a:srgbClr val="FFFFFF"/>
                </a:solidFill>
              </a:rPr>
              <a:t>Keerthi Chippa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AU" sz="1700" b="1" dirty="0">
                <a:solidFill>
                  <a:srgbClr val="FFFFFF"/>
                </a:solidFill>
              </a:rPr>
              <a:t>Basudeb GhosH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AU" sz="1700" b="1" dirty="0">
                <a:solidFill>
                  <a:srgbClr val="FFFFFF"/>
                </a:solidFill>
              </a:rPr>
              <a:t>Aayush Gupta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AU" sz="1700" b="1" dirty="0">
                <a:solidFill>
                  <a:srgbClr val="FFFFFF"/>
                </a:solidFill>
              </a:rPr>
              <a:t>Christopher Banh</a:t>
            </a:r>
            <a:endParaRPr lang="en-US" sz="1600" b="1" dirty="0">
              <a:solidFill>
                <a:srgbClr val="FFFFFF"/>
              </a:solidFill>
            </a:endParaRPr>
          </a:p>
          <a:p>
            <a:endParaRPr lang="en-US" sz="16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981B13-F880-47D1-BA19-C2C84FC75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4610607"/>
            <a:ext cx="1105479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9889C86-81F5-4E2B-A1BF-3DC57716B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34300" y="4614653"/>
            <a:ext cx="0" cy="1674861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1651B2-663F-4ED2-A7D2-9D74A5DFD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1819" y="6289514"/>
            <a:ext cx="1105479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61684A6C-9673-A64D-2FB7-8525F366A2AD}"/>
              </a:ext>
            </a:extLst>
          </p:cNvPr>
          <p:cNvSpPr txBox="1">
            <a:spLocks/>
          </p:cNvSpPr>
          <p:nvPr/>
        </p:nvSpPr>
        <p:spPr>
          <a:xfrm>
            <a:off x="521208" y="140981"/>
            <a:ext cx="6817836" cy="12649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Real Estate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63AE1D-7E4A-C93E-4EEC-821762DD056A}"/>
              </a:ext>
            </a:extLst>
          </p:cNvPr>
          <p:cNvSpPr txBox="1"/>
          <p:nvPr/>
        </p:nvSpPr>
        <p:spPr>
          <a:xfrm>
            <a:off x="561819" y="1238643"/>
            <a:ext cx="618597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500" spc="-100" dirty="0">
                <a:solidFill>
                  <a:srgbClr val="FFFFFF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rPr>
              <a:t>Understanding the Influences upon Property Prices in Melbourne</a:t>
            </a:r>
            <a:endParaRPr lang="en-US" sz="2500" spc="-100" dirty="0">
              <a:solidFill>
                <a:srgbClr val="FFFFFF"/>
              </a:solidFill>
              <a:latin typeface="Batang" panose="02030600000101010101" pitchFamily="18" charset="-127"/>
              <a:ea typeface="Batang" panose="02030600000101010101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27518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889F449-A8C1-4223-8D3F-453A7C93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6A3E6-A1B9-18CC-9296-410A3093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18777"/>
            <a:ext cx="2632002" cy="5099442"/>
          </a:xfrm>
        </p:spPr>
        <p:txBody>
          <a:bodyPr anchor="t">
            <a:normAutofit/>
          </a:bodyPr>
          <a:lstStyle/>
          <a:p>
            <a:r>
              <a:rPr lang="en-AU" sz="3000" dirty="0"/>
              <a:t>QUESTION 1.</a:t>
            </a:r>
            <a:endParaRPr lang="en-US" sz="3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483DE6-F425-4CA0-9983-0778A131F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F3C27F-5DD1-4734-BC17-6CA446026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6286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F67967-936C-4D11-B434-DEBD15F2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147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ED17F487-4AFA-5362-FABC-706960C3A0C4}"/>
              </a:ext>
            </a:extLst>
          </p:cNvPr>
          <p:cNvSpPr txBox="1">
            <a:spLocks/>
          </p:cNvSpPr>
          <p:nvPr/>
        </p:nvSpPr>
        <p:spPr>
          <a:xfrm>
            <a:off x="3476190" y="818777"/>
            <a:ext cx="8194593" cy="50994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AU" sz="3000" dirty="0"/>
              <a:t>Data Analysis: Dependent Nominal Variables</a:t>
            </a:r>
            <a:endParaRPr lang="en-US" sz="3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DCD935-184E-C581-F880-78CF718B7861}"/>
              </a:ext>
            </a:extLst>
          </p:cNvPr>
          <p:cNvSpPr/>
          <p:nvPr/>
        </p:nvSpPr>
        <p:spPr>
          <a:xfrm>
            <a:off x="3512752" y="1390278"/>
            <a:ext cx="8107748" cy="482588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4A93B1-37C3-9BB9-5FD4-83E2AF44C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660" y="1431843"/>
            <a:ext cx="7772400" cy="258390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5F748FA5-96CE-D930-9EEC-CDD8EE520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3104" y="2078180"/>
            <a:ext cx="2666566" cy="1970698"/>
          </a:xfrm>
          <a:prstGeom prst="rect">
            <a:avLst/>
          </a:prstGeom>
        </p:spPr>
      </p:pic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57BA16EF-D794-016C-A94D-D2ABB1A33D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448" b="67441"/>
          <a:stretch/>
        </p:blipFill>
        <p:spPr>
          <a:xfrm>
            <a:off x="6260147" y="2078180"/>
            <a:ext cx="2612957" cy="1970698"/>
          </a:xfrm>
          <a:prstGeom prst="rect">
            <a:avLst/>
          </a:prstGeom>
        </p:spPr>
      </p:pic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7E6E69F0-E94C-5111-2F84-23DCAAEE13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448" b="67441"/>
          <a:stretch/>
        </p:blipFill>
        <p:spPr>
          <a:xfrm>
            <a:off x="3599509" y="2078180"/>
            <a:ext cx="2612956" cy="1970698"/>
          </a:xfrm>
          <a:prstGeom prst="rect">
            <a:avLst/>
          </a:prstGeom>
        </p:spPr>
      </p:pic>
      <p:pic>
        <p:nvPicPr>
          <p:cNvPr id="17" name="Picture 16" descr="Graphical user interface&#10;&#10;Description automatically generated">
            <a:extLst>
              <a:ext uri="{FF2B5EF4-FFF2-40B4-BE49-F238E27FC236}">
                <a16:creationId xmlns:a16="http://schemas.microsoft.com/office/drawing/2014/main" id="{2EAFEBAD-ECC0-1EB4-6D4A-ACAD8036C7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482" t="33287" r="53042" b="34154"/>
          <a:stretch/>
        </p:blipFill>
        <p:spPr>
          <a:xfrm>
            <a:off x="3444693" y="4568906"/>
            <a:ext cx="2113950" cy="1533451"/>
          </a:xfrm>
          <a:prstGeom prst="rect">
            <a:avLst/>
          </a:prstGeom>
        </p:spPr>
      </p:pic>
      <p:pic>
        <p:nvPicPr>
          <p:cNvPr id="18" name="Picture 17" descr="Graphical user interface&#10;&#10;Description automatically generated">
            <a:extLst>
              <a:ext uri="{FF2B5EF4-FFF2-40B4-BE49-F238E27FC236}">
                <a16:creationId xmlns:a16="http://schemas.microsoft.com/office/drawing/2014/main" id="{D2284755-7F1B-3376-B2DB-AF4972DA2D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632" t="33721" r="-184" b="33721"/>
          <a:stretch/>
        </p:blipFill>
        <p:spPr>
          <a:xfrm>
            <a:off x="5552841" y="4589305"/>
            <a:ext cx="2033210" cy="1533452"/>
          </a:xfrm>
          <a:prstGeom prst="rect">
            <a:avLst/>
          </a:prstGeom>
        </p:spPr>
      </p:pic>
      <p:pic>
        <p:nvPicPr>
          <p:cNvPr id="19" name="Picture 18" descr="Graphical user interface&#10;&#10;Description automatically generated">
            <a:extLst>
              <a:ext uri="{FF2B5EF4-FFF2-40B4-BE49-F238E27FC236}">
                <a16:creationId xmlns:a16="http://schemas.microsoft.com/office/drawing/2014/main" id="{D238E715-366D-DA4C-D942-97A1B6818A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850" t="66389" r="53298" b="1052"/>
          <a:stretch/>
        </p:blipFill>
        <p:spPr>
          <a:xfrm>
            <a:off x="7528031" y="4545379"/>
            <a:ext cx="2033210" cy="1533452"/>
          </a:xfrm>
          <a:prstGeom prst="rect">
            <a:avLst/>
          </a:prstGeom>
        </p:spPr>
      </p:pic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22A8B607-540F-96F0-F38D-B5648143CC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566" t="67093" r="-118" b="348"/>
          <a:stretch/>
        </p:blipFill>
        <p:spPr>
          <a:xfrm>
            <a:off x="9570865" y="4595119"/>
            <a:ext cx="2033211" cy="1533453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28CE2E72-6237-5D7B-AD78-8C84FB2F8EF6}"/>
              </a:ext>
            </a:extLst>
          </p:cNvPr>
          <p:cNvSpPr txBox="1">
            <a:spLocks/>
          </p:cNvSpPr>
          <p:nvPr/>
        </p:nvSpPr>
        <p:spPr>
          <a:xfrm>
            <a:off x="3488754" y="1690367"/>
            <a:ext cx="8194593" cy="481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pPr algn="ctr"/>
            <a:r>
              <a:rPr lang="en-AU" sz="1800" dirty="0">
                <a:latin typeface="+mn-lt"/>
              </a:rPr>
              <a:t>Continuous Variables</a:t>
            </a:r>
            <a:endParaRPr lang="en-US" sz="1800" dirty="0">
              <a:latin typeface="+mn-lt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F00EE982-9B5F-5792-6F4E-09948CFDB337}"/>
              </a:ext>
            </a:extLst>
          </p:cNvPr>
          <p:cNvSpPr txBox="1">
            <a:spLocks/>
          </p:cNvSpPr>
          <p:nvPr/>
        </p:nvSpPr>
        <p:spPr>
          <a:xfrm>
            <a:off x="3463626" y="4062919"/>
            <a:ext cx="8194593" cy="481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pPr algn="ctr"/>
            <a:r>
              <a:rPr lang="en-AU" sz="1800" dirty="0">
                <a:latin typeface="+mn-lt"/>
              </a:rPr>
              <a:t>Ordinal Variables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0720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889F449-A8C1-4223-8D3F-453A7C93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6A3E6-A1B9-18CC-9296-410A3093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18777"/>
            <a:ext cx="2632002" cy="5099442"/>
          </a:xfrm>
        </p:spPr>
        <p:txBody>
          <a:bodyPr anchor="t">
            <a:normAutofit/>
          </a:bodyPr>
          <a:lstStyle/>
          <a:p>
            <a:r>
              <a:rPr lang="en-AU" sz="3000" dirty="0"/>
              <a:t>QUESTION 1.</a:t>
            </a:r>
            <a:endParaRPr lang="en-US" sz="3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483DE6-F425-4CA0-9983-0778A131F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F3C27F-5DD1-4734-BC17-6CA446026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6286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F67967-936C-4D11-B434-DEBD15F2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147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ED17F487-4AFA-5362-FABC-706960C3A0C4}"/>
              </a:ext>
            </a:extLst>
          </p:cNvPr>
          <p:cNvSpPr txBox="1">
            <a:spLocks/>
          </p:cNvSpPr>
          <p:nvPr/>
        </p:nvSpPr>
        <p:spPr>
          <a:xfrm>
            <a:off x="3476190" y="818777"/>
            <a:ext cx="8194593" cy="50994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AU" sz="3000" dirty="0"/>
              <a:t>Data Analysis: Dependent Nominal Variables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9E527B-B42A-510D-DEB0-1748C4CC9ACF}"/>
              </a:ext>
            </a:extLst>
          </p:cNvPr>
          <p:cNvSpPr/>
          <p:nvPr/>
        </p:nvSpPr>
        <p:spPr>
          <a:xfrm>
            <a:off x="3512752" y="1390278"/>
            <a:ext cx="8107748" cy="482588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710022F-ED51-4B7C-E3CC-2CC3C73D9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549" y="1462514"/>
            <a:ext cx="6429560" cy="514364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CED09DB-EFAA-A8FE-9CD4-F9FA2918529B}"/>
              </a:ext>
            </a:extLst>
          </p:cNvPr>
          <p:cNvSpPr/>
          <p:nvPr/>
        </p:nvSpPr>
        <p:spPr>
          <a:xfrm>
            <a:off x="3702224" y="2076065"/>
            <a:ext cx="2174134" cy="1414719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99C7DE-71D6-DBDB-4024-A5097E199BF2}"/>
              </a:ext>
            </a:extLst>
          </p:cNvPr>
          <p:cNvSpPr txBox="1"/>
          <p:nvPr/>
        </p:nvSpPr>
        <p:spPr>
          <a:xfrm>
            <a:off x="3723845" y="2088423"/>
            <a:ext cx="2085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Correlation Values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78A45E-B54F-08A9-916C-F102D72EFA59}"/>
              </a:ext>
            </a:extLst>
          </p:cNvPr>
          <p:cNvSpPr txBox="1"/>
          <p:nvPr/>
        </p:nvSpPr>
        <p:spPr>
          <a:xfrm>
            <a:off x="5030695" y="2374403"/>
            <a:ext cx="7120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0.339</a:t>
            </a:r>
          </a:p>
          <a:p>
            <a:r>
              <a:rPr lang="en-US" sz="1600" dirty="0"/>
              <a:t>0181</a:t>
            </a:r>
          </a:p>
          <a:p>
            <a:r>
              <a:rPr lang="en-US" sz="1600" dirty="0"/>
              <a:t>0.280</a:t>
            </a:r>
          </a:p>
          <a:p>
            <a:r>
              <a:rPr lang="en-US" sz="1600" dirty="0"/>
              <a:t>0.048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E801C5-1144-0F66-149D-55C125F06C2B}"/>
              </a:ext>
            </a:extLst>
          </p:cNvPr>
          <p:cNvSpPr txBox="1"/>
          <p:nvPr/>
        </p:nvSpPr>
        <p:spPr>
          <a:xfrm>
            <a:off x="3752308" y="2376008"/>
            <a:ext cx="12900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All 	</a:t>
            </a:r>
          </a:p>
          <a:p>
            <a:r>
              <a:rPr lang="en-US" sz="1600" dirty="0"/>
              <a:t> House</a:t>
            </a:r>
          </a:p>
          <a:p>
            <a:r>
              <a:rPr lang="en-US" sz="1600" dirty="0"/>
              <a:t> Townhouse</a:t>
            </a:r>
          </a:p>
          <a:p>
            <a:r>
              <a:rPr lang="en-US" sz="1600" dirty="0"/>
              <a:t> Unit</a:t>
            </a:r>
          </a:p>
        </p:txBody>
      </p:sp>
    </p:spTree>
    <p:extLst>
      <p:ext uri="{BB962C8B-B14F-4D97-AF65-F5344CB8AC3E}">
        <p14:creationId xmlns:p14="http://schemas.microsoft.com/office/powerpoint/2010/main" val="964606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889F449-A8C1-4223-8D3F-453A7C93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6A3E6-A1B9-18CC-9296-410A3093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18777"/>
            <a:ext cx="2632002" cy="5099442"/>
          </a:xfrm>
        </p:spPr>
        <p:txBody>
          <a:bodyPr anchor="t">
            <a:normAutofit/>
          </a:bodyPr>
          <a:lstStyle/>
          <a:p>
            <a:r>
              <a:rPr lang="en-AU" sz="3000" dirty="0"/>
              <a:t>QUESTION 1.</a:t>
            </a:r>
            <a:endParaRPr lang="en-US" sz="3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483DE6-F425-4CA0-9983-0778A131F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F3C27F-5DD1-4734-BC17-6CA446026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6286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F67967-936C-4D11-B434-DEBD15F2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147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ED17F487-4AFA-5362-FABC-706960C3A0C4}"/>
              </a:ext>
            </a:extLst>
          </p:cNvPr>
          <p:cNvSpPr txBox="1">
            <a:spLocks/>
          </p:cNvSpPr>
          <p:nvPr/>
        </p:nvSpPr>
        <p:spPr>
          <a:xfrm>
            <a:off x="3476190" y="818777"/>
            <a:ext cx="8194593" cy="50994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AU" sz="3000" dirty="0"/>
              <a:t>Data Analysis: Date of Sale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9E527B-B42A-510D-DEB0-1748C4CC9ACF}"/>
              </a:ext>
            </a:extLst>
          </p:cNvPr>
          <p:cNvSpPr/>
          <p:nvPr/>
        </p:nvSpPr>
        <p:spPr>
          <a:xfrm>
            <a:off x="3512752" y="1390278"/>
            <a:ext cx="8107748" cy="482588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94278157-9010-9301-2DA2-966898A36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701" y="1539210"/>
            <a:ext cx="9126298" cy="456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738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D9A9B-5A69-4656-54AF-A610D2E76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638955"/>
            <a:ext cx="11110405" cy="1054864"/>
          </a:xfrm>
        </p:spPr>
        <p:txBody>
          <a:bodyPr anchor="ctr">
            <a:normAutofit/>
          </a:bodyPr>
          <a:lstStyle/>
          <a:p>
            <a:pPr algn="ctr"/>
            <a:r>
              <a:rPr lang="en-US" sz="5000" b="1" dirty="0"/>
              <a:t>QUESTION 2.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679F576-3F84-B24E-6582-6775328A5DFC}"/>
              </a:ext>
            </a:extLst>
          </p:cNvPr>
          <p:cNvCxnSpPr/>
          <p:nvPr/>
        </p:nvCxnSpPr>
        <p:spPr>
          <a:xfrm>
            <a:off x="571500" y="1847909"/>
            <a:ext cx="110547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95B7E07-819D-D91F-38F3-D0C39A81619F}"/>
              </a:ext>
            </a:extLst>
          </p:cNvPr>
          <p:cNvSpPr txBox="1"/>
          <p:nvPr/>
        </p:nvSpPr>
        <p:spPr>
          <a:xfrm>
            <a:off x="754521" y="2957554"/>
            <a:ext cx="1064377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/>
              <a:t>Looking to buy in Melbourne? What location is best for you and your bank account</a:t>
            </a:r>
            <a:endParaRPr lang="en-US" sz="5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31093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889F449-A8C1-4223-8D3F-453A7C93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B075E-5CB8-6826-C206-66DB1D97F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18777"/>
            <a:ext cx="2632002" cy="5099442"/>
          </a:xfrm>
        </p:spPr>
        <p:txBody>
          <a:bodyPr anchor="t">
            <a:normAutofit/>
          </a:bodyPr>
          <a:lstStyle/>
          <a:p>
            <a:r>
              <a:rPr lang="en-US" sz="3400" dirty="0"/>
              <a:t>Q2: Looking to buy in Melbourne? What location is best for you and your bank account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483DE6-F425-4CA0-9983-0778A131F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F3C27F-5DD1-4734-BC17-6CA446026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6286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F67967-936C-4D11-B434-DEBD15F2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147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5EACB-2D95-86E7-61F0-3B87010E8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1570" y="939782"/>
            <a:ext cx="7724000" cy="5034810"/>
          </a:xfrm>
        </p:spPr>
        <p:txBody>
          <a:bodyPr anchor="t">
            <a:normAutofit/>
          </a:bodyPr>
          <a:lstStyle/>
          <a:p>
            <a:r>
              <a:rPr lang="en-US" sz="1800" dirty="0"/>
              <a:t>Parameters Used:</a:t>
            </a:r>
          </a:p>
          <a:p>
            <a:pPr lvl="1"/>
            <a:r>
              <a:rPr lang="en-US" dirty="0"/>
              <a:t>Distance from CBD</a:t>
            </a:r>
          </a:p>
          <a:p>
            <a:pPr lvl="1"/>
            <a:r>
              <a:rPr lang="en-US" dirty="0"/>
              <a:t>Location (Latitude, Longitude, Suburb, Region)</a:t>
            </a:r>
          </a:p>
          <a:p>
            <a:pPr lvl="1"/>
            <a:r>
              <a:rPr lang="en-US" dirty="0"/>
              <a:t>Target Demographics – Large Families, Small Families, Couples, and Singles.</a:t>
            </a:r>
          </a:p>
          <a:p>
            <a:pPr lvl="1"/>
            <a:r>
              <a:rPr lang="en-US" dirty="0"/>
              <a:t>Property Type – Unit/</a:t>
            </a:r>
            <a:r>
              <a:rPr lang="en-US" dirty="0" err="1"/>
              <a:t>Appartment</a:t>
            </a:r>
            <a:r>
              <a:rPr lang="en-US" dirty="0"/>
              <a:t> (u), Townhouse (t), House (h)</a:t>
            </a:r>
          </a:p>
        </p:txBody>
      </p:sp>
    </p:spTree>
    <p:extLst>
      <p:ext uri="{BB962C8B-B14F-4D97-AF65-F5344CB8AC3E}">
        <p14:creationId xmlns:p14="http://schemas.microsoft.com/office/powerpoint/2010/main" val="184351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A7740-A8C9-8A04-1805-E673F580F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All Properties Linear Regression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C3B9F40C-8D9F-0B97-3494-0898304DD2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9977" y="1995768"/>
            <a:ext cx="5155394" cy="3910013"/>
          </a:xfr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6DE1674A-20FE-3FCD-7890-36C2A8054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631" y="1995768"/>
            <a:ext cx="5024661" cy="411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222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F2FF3-236C-881A-9D41-66C65A43D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Where to Look? What’s it going to Cost?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7B43BDF-43C7-A758-6E25-560A6A3DF7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83273"/>
              </p:ext>
            </p:extLst>
          </p:nvPr>
        </p:nvGraphicFramePr>
        <p:xfrm>
          <a:off x="750655" y="2117957"/>
          <a:ext cx="3987800" cy="1651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44700">
                  <a:extLst>
                    <a:ext uri="{9D8B030D-6E8A-4147-A177-3AD203B41FA5}">
                      <a16:colId xmlns:a16="http://schemas.microsoft.com/office/drawing/2014/main" val="2230979310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06014558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algn="l" fontAlgn="b"/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 dirty="0">
                          <a:effectLst/>
                        </a:rPr>
                        <a:t> Average Price </a:t>
                      </a:r>
                      <a:endParaRPr lang="en-A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402929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r" fontAlgn="ctr"/>
                      <a:r>
                        <a:rPr lang="en-AU" sz="1600" u="none" strike="noStrike">
                          <a:effectLst/>
                        </a:rPr>
                        <a:t>All Property</a:t>
                      </a:r>
                      <a:endParaRPr lang="en-AU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600" u="none" strike="noStrike">
                          <a:effectLst/>
                        </a:rPr>
                        <a:t> $          987,647.97 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60975469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r" fontAlgn="ctr"/>
                      <a:r>
                        <a:rPr lang="en-AU" sz="1600" u="none" strike="noStrike" dirty="0">
                          <a:effectLst/>
                        </a:rPr>
                        <a:t>House</a:t>
                      </a:r>
                      <a:endParaRPr lang="en-AU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600" u="none" strike="noStrike" dirty="0">
                          <a:effectLst/>
                        </a:rPr>
                        <a:t> $       1,139,106.00 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63865945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r" fontAlgn="ctr"/>
                      <a:r>
                        <a:rPr lang="en-AU" sz="1600" u="none" strike="noStrike">
                          <a:effectLst/>
                        </a:rPr>
                        <a:t>Townhouse</a:t>
                      </a:r>
                      <a:endParaRPr lang="en-AU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600" u="none" strike="noStrike">
                          <a:effectLst/>
                        </a:rPr>
                        <a:t> $          890,334.70 </a:t>
                      </a:r>
                      <a:endParaRPr lang="en-AU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22866967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r" fontAlgn="ctr"/>
                      <a:r>
                        <a:rPr lang="en-AU" sz="1600" u="none" strike="noStrike">
                          <a:effectLst/>
                        </a:rPr>
                        <a:t>Unit/Appartment</a:t>
                      </a:r>
                      <a:endParaRPr lang="en-AU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600" u="none" strike="noStrike" dirty="0">
                          <a:effectLst/>
                        </a:rPr>
                        <a:t> $          570,810.00 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67234013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B7B48CF-2A3E-AC70-A292-B87AC6D3EE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1035"/>
              </p:ext>
            </p:extLst>
          </p:nvPr>
        </p:nvGraphicFramePr>
        <p:xfrm>
          <a:off x="750655" y="4088367"/>
          <a:ext cx="7019365" cy="20803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8289">
                  <a:extLst>
                    <a:ext uri="{9D8B030D-6E8A-4147-A177-3AD203B41FA5}">
                      <a16:colId xmlns:a16="http://schemas.microsoft.com/office/drawing/2014/main" val="2552226311"/>
                    </a:ext>
                  </a:extLst>
                </a:gridCol>
                <a:gridCol w="2568388">
                  <a:extLst>
                    <a:ext uri="{9D8B030D-6E8A-4147-A177-3AD203B41FA5}">
                      <a16:colId xmlns:a16="http://schemas.microsoft.com/office/drawing/2014/main" val="2000725031"/>
                    </a:ext>
                  </a:extLst>
                </a:gridCol>
                <a:gridCol w="2682688">
                  <a:extLst>
                    <a:ext uri="{9D8B030D-6E8A-4147-A177-3AD203B41FA5}">
                      <a16:colId xmlns:a16="http://schemas.microsoft.com/office/drawing/2014/main" val="3511008039"/>
                    </a:ext>
                  </a:extLst>
                </a:gridCol>
              </a:tblGrid>
              <a:tr h="315387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>
                          <a:effectLst/>
                        </a:rPr>
                        <a:t>Property_Type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>
                          <a:effectLst/>
                        </a:rPr>
                        <a:t> Region 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>
                          <a:effectLst/>
                        </a:rPr>
                        <a:t> Min Avg Price 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98297078"/>
                  </a:ext>
                </a:extLst>
              </a:tr>
              <a:tr h="588319">
                <a:tc>
                  <a:txBody>
                    <a:bodyPr/>
                    <a:lstStyle/>
                    <a:p>
                      <a:pPr algn="r" fontAlgn="ctr"/>
                      <a:r>
                        <a:rPr lang="en-AU" sz="1600" u="none" strike="noStrike">
                          <a:effectLst/>
                        </a:rPr>
                        <a:t>House</a:t>
                      </a:r>
                      <a:endParaRPr lang="en-AU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 dirty="0">
                          <a:effectLst/>
                        </a:rPr>
                        <a:t> Western Victoria </a:t>
                      </a:r>
                      <a:endParaRPr lang="en-A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>
                          <a:effectLst/>
                        </a:rPr>
                        <a:t> $      397,391.00 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688007"/>
                  </a:ext>
                </a:extLst>
              </a:tr>
              <a:tr h="588319">
                <a:tc>
                  <a:txBody>
                    <a:bodyPr/>
                    <a:lstStyle/>
                    <a:p>
                      <a:pPr algn="r" fontAlgn="ctr"/>
                      <a:r>
                        <a:rPr lang="en-AU" sz="1600" u="none" strike="noStrike">
                          <a:effectLst/>
                        </a:rPr>
                        <a:t>Townhouse</a:t>
                      </a:r>
                      <a:endParaRPr lang="en-AU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>
                          <a:effectLst/>
                        </a:rPr>
                        <a:t> Eastern Victoria 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>
                          <a:effectLst/>
                        </a:rPr>
                        <a:t> $      595,000.00 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26170880"/>
                  </a:ext>
                </a:extLst>
              </a:tr>
              <a:tr h="588319">
                <a:tc>
                  <a:txBody>
                    <a:bodyPr/>
                    <a:lstStyle/>
                    <a:p>
                      <a:pPr algn="r" fontAlgn="ctr"/>
                      <a:r>
                        <a:rPr lang="en-AU" sz="1600" u="none" strike="noStrike">
                          <a:effectLst/>
                        </a:rPr>
                        <a:t>Unit/Appartment</a:t>
                      </a:r>
                      <a:endParaRPr lang="en-AU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>
                          <a:effectLst/>
                        </a:rPr>
                        <a:t> Eastern Victoria 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 dirty="0">
                          <a:effectLst/>
                        </a:rPr>
                        <a:t> $      461,333.30 </a:t>
                      </a:r>
                      <a:endParaRPr lang="en-A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25365835"/>
                  </a:ext>
                </a:extLst>
              </a:tr>
            </a:tbl>
          </a:graphicData>
        </a:graphic>
      </p:graphicFrame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35F822EB-49FE-7D1A-F24B-80D092D198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849484"/>
              </p:ext>
            </p:extLst>
          </p:nvPr>
        </p:nvGraphicFramePr>
        <p:xfrm>
          <a:off x="5651500" y="2448157"/>
          <a:ext cx="5969000" cy="1320800"/>
        </p:xfrm>
        <a:graphic>
          <a:graphicData uri="http://schemas.openxmlformats.org/drawingml/2006/table">
            <a:tbl>
              <a:tblPr/>
              <a:tblGrid>
                <a:gridCol w="2197100">
                  <a:extLst>
                    <a:ext uri="{9D8B030D-6E8A-4147-A177-3AD203B41FA5}">
                      <a16:colId xmlns:a16="http://schemas.microsoft.com/office/drawing/2014/main" val="3055094168"/>
                    </a:ext>
                  </a:extLst>
                </a:gridCol>
                <a:gridCol w="2197100">
                  <a:extLst>
                    <a:ext uri="{9D8B030D-6E8A-4147-A177-3AD203B41FA5}">
                      <a16:colId xmlns:a16="http://schemas.microsoft.com/office/drawing/2014/main" val="706071225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3844405886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Property Type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Suburb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 Avg Price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7296585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House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Bacchus Marsh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285000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118447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Townhouse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Craigieburn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357000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675004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Unit/Appartment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Jacana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280000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760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318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4568D-930C-189D-5E5D-AF0FE0EA5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Linear Regression by </a:t>
            </a:r>
            <a:br>
              <a:rPr lang="en-AU" dirty="0"/>
            </a:br>
            <a:r>
              <a:rPr lang="en-AU" dirty="0"/>
              <a:t>Property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B6BA8-2E12-CC8D-7452-549258E0A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Linear Regression by Property Type</a:t>
            </a:r>
          </a:p>
          <a:p>
            <a:r>
              <a:rPr lang="en-AU" dirty="0"/>
              <a:t>Units = y= 630253.380x + 0.0267995</a:t>
            </a:r>
          </a:p>
          <a:p>
            <a:r>
              <a:rPr lang="en-AU" dirty="0"/>
              <a:t>Townhouses = y = 1080374.292x + 0.02702</a:t>
            </a:r>
          </a:p>
          <a:p>
            <a:r>
              <a:rPr lang="en-AU" dirty="0"/>
              <a:t>Houses = y= 1639775.02486x + 0.116233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C21754-F2D8-2B28-3638-8EBA6A6CC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10078"/>
            <a:ext cx="5495364" cy="555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704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F2661-14DD-E7E7-0064-BFF57CFE6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Density of Properties Across the Region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C18D5679-A522-A88B-777F-361B5F37E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7859" y="2063003"/>
            <a:ext cx="5111899" cy="39100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A66978-96E3-5E08-A558-EBE4BC5122B2}"/>
              </a:ext>
            </a:extLst>
          </p:cNvPr>
          <p:cNvSpPr txBox="1"/>
          <p:nvPr/>
        </p:nvSpPr>
        <p:spPr>
          <a:xfrm>
            <a:off x="6096000" y="2228850"/>
            <a:ext cx="50074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8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</a:rPr>
              <a:t>Single – Looking for a unit or townhouse, typically properties with 2 or less bedrooms.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Couples – Looking for a unit, townhouse or small house, with 2 bedrooms.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Small Families – Looking for a unit, townhouse or small house, with 2 or 3 bedrooms.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Large Families – Looking for a house, with 3 or more bedrooms.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1132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D9A9B-5A69-4656-54AF-A610D2E76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638955"/>
            <a:ext cx="11110405" cy="1054864"/>
          </a:xfrm>
        </p:spPr>
        <p:txBody>
          <a:bodyPr anchor="ctr">
            <a:normAutofit/>
          </a:bodyPr>
          <a:lstStyle/>
          <a:p>
            <a:pPr algn="ctr"/>
            <a:r>
              <a:rPr lang="en-US" sz="5000" b="1" dirty="0"/>
              <a:t>QUESTION 3.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679F576-3F84-B24E-6582-6775328A5DFC}"/>
              </a:ext>
            </a:extLst>
          </p:cNvPr>
          <p:cNvCxnSpPr/>
          <p:nvPr/>
        </p:nvCxnSpPr>
        <p:spPr>
          <a:xfrm>
            <a:off x="571500" y="1847909"/>
            <a:ext cx="110547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95B7E07-819D-D91F-38F3-D0C39A81619F}"/>
              </a:ext>
            </a:extLst>
          </p:cNvPr>
          <p:cNvSpPr txBox="1"/>
          <p:nvPr/>
        </p:nvSpPr>
        <p:spPr>
          <a:xfrm>
            <a:off x="754521" y="2957554"/>
            <a:ext cx="1064377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5400" dirty="0"/>
              <a:t>Looking to sell in Melbourne? Which real estate agency will get you the best value?</a:t>
            </a:r>
            <a:endParaRPr lang="en-US" sz="5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22898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4314D2-D2A1-4CD8-AC61-D3A862409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FD9A9B-5A69-4656-54AF-A610D2E76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638955"/>
            <a:ext cx="11110405" cy="1054864"/>
          </a:xfrm>
        </p:spPr>
        <p:txBody>
          <a:bodyPr anchor="t">
            <a:normAutofit/>
          </a:bodyPr>
          <a:lstStyle/>
          <a:p>
            <a:r>
              <a:rPr lang="en-US"/>
              <a:t>Project Description &amp; Outline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9C9033-50A6-4C0D-A434-1DA417B55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56775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77119D-632B-44FE-918A-65D2788D0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ED6F6D5-67DE-FFEF-0AB7-EADE53890E93}"/>
              </a:ext>
            </a:extLst>
          </p:cNvPr>
          <p:cNvSpPr txBox="1"/>
          <p:nvPr/>
        </p:nvSpPr>
        <p:spPr>
          <a:xfrm>
            <a:off x="571500" y="1246580"/>
            <a:ext cx="4866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Melbourne Property Price Insights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1B68F1-D5E0-5F77-6A2C-4C33B20B318E}"/>
              </a:ext>
            </a:extLst>
          </p:cNvPr>
          <p:cNvSpPr txBox="1"/>
          <p:nvPr/>
        </p:nvSpPr>
        <p:spPr>
          <a:xfrm>
            <a:off x="1458353" y="4754489"/>
            <a:ext cx="3866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Key attributes influencing Property Prices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Insights per Living Demographic</a:t>
            </a:r>
          </a:p>
        </p:txBody>
      </p:sp>
      <p:sp>
        <p:nvSpPr>
          <p:cNvPr id="8" name="Rectangle 7" descr="City">
            <a:extLst>
              <a:ext uri="{FF2B5EF4-FFF2-40B4-BE49-F238E27FC236}">
                <a16:creationId xmlns:a16="http://schemas.microsoft.com/office/drawing/2014/main" id="{2C2B8BC3-8C6B-53B3-F034-4E992C9B9DBF}"/>
              </a:ext>
            </a:extLst>
          </p:cNvPr>
          <p:cNvSpPr/>
          <p:nvPr/>
        </p:nvSpPr>
        <p:spPr>
          <a:xfrm>
            <a:off x="1403861" y="2329013"/>
            <a:ext cx="2064228" cy="208447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Rectangle 14" descr="Building">
            <a:extLst>
              <a:ext uri="{FF2B5EF4-FFF2-40B4-BE49-F238E27FC236}">
                <a16:creationId xmlns:a16="http://schemas.microsoft.com/office/drawing/2014/main" id="{9932A2FE-5705-E9ED-4A6B-42B269548B64}"/>
              </a:ext>
            </a:extLst>
          </p:cNvPr>
          <p:cNvSpPr/>
          <p:nvPr/>
        </p:nvSpPr>
        <p:spPr>
          <a:xfrm>
            <a:off x="6514863" y="2547328"/>
            <a:ext cx="1598250" cy="1563415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DDD4EB-5F95-82DD-75A6-AB52260E1F55}"/>
              </a:ext>
            </a:extLst>
          </p:cNvPr>
          <p:cNvSpPr txBox="1"/>
          <p:nvPr/>
        </p:nvSpPr>
        <p:spPr>
          <a:xfrm>
            <a:off x="6719781" y="4689943"/>
            <a:ext cx="4537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00000"/>
              </a:lnSpc>
              <a:buFont typeface="Wingdings" pitchFamily="2" charset="2"/>
              <a:buChar char="Ø"/>
            </a:pPr>
            <a:r>
              <a:rPr lang="en-AU" dirty="0"/>
              <a:t>Refined pricing estimates</a:t>
            </a:r>
            <a:endParaRPr lang="en-US" dirty="0"/>
          </a:p>
          <a:p>
            <a:pPr marL="285750" lvl="0" indent="-285750">
              <a:lnSpc>
                <a:spcPct val="100000"/>
              </a:lnSpc>
              <a:buFont typeface="Wingdings" pitchFamily="2" charset="2"/>
              <a:buChar char="Ø"/>
            </a:pPr>
            <a:r>
              <a:rPr lang="en-AU" dirty="0"/>
              <a:t>Evaluate the performance of Melbourne’s top real estate agencies.</a:t>
            </a:r>
            <a:endParaRPr lang="en-US" dirty="0"/>
          </a:p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2A7E1D-597A-9B2C-83DD-22DCBE1DAE19}"/>
              </a:ext>
            </a:extLst>
          </p:cNvPr>
          <p:cNvSpPr txBox="1"/>
          <p:nvPr/>
        </p:nvSpPr>
        <p:spPr>
          <a:xfrm>
            <a:off x="6719781" y="4072481"/>
            <a:ext cx="26132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 dirty="0"/>
              <a:t>For Sellers:</a:t>
            </a:r>
            <a:endParaRPr lang="en-US" sz="3800" kern="1200" dirty="0"/>
          </a:p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6D9EE8-B241-6386-9A5E-BB7474B4C020}"/>
              </a:ext>
            </a:extLst>
          </p:cNvPr>
          <p:cNvSpPr txBox="1"/>
          <p:nvPr/>
        </p:nvSpPr>
        <p:spPr>
          <a:xfrm>
            <a:off x="1436837" y="4072481"/>
            <a:ext cx="3602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 dirty="0"/>
              <a:t>For Buyers:</a:t>
            </a:r>
            <a:endParaRPr lang="en-US" sz="3800" kern="1200" dirty="0"/>
          </a:p>
          <a:p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679F576-3F84-B24E-6582-6775328A5DFC}"/>
              </a:ext>
            </a:extLst>
          </p:cNvPr>
          <p:cNvCxnSpPr/>
          <p:nvPr/>
        </p:nvCxnSpPr>
        <p:spPr>
          <a:xfrm>
            <a:off x="571500" y="1847909"/>
            <a:ext cx="110547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534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889F449-A8C1-4223-8D3F-453A7C93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96DB97-2CC5-900B-BEA1-E88FD8AF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818777"/>
            <a:ext cx="2793485" cy="5099442"/>
          </a:xfrm>
        </p:spPr>
        <p:txBody>
          <a:bodyPr anchor="t">
            <a:normAutofit/>
          </a:bodyPr>
          <a:lstStyle/>
          <a:p>
            <a:r>
              <a:rPr lang="en-AU" sz="3600" dirty="0"/>
              <a:t>QUESTION 3.</a:t>
            </a:r>
            <a:endParaRPr lang="en-US" sz="3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483DE6-F425-4CA0-9983-0778A131F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F3C27F-5DD1-4734-BC17-6CA446026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6286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F67967-936C-4D11-B434-DEBD15F2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147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012D6-2E86-F74C-7D8F-DB3E8BDF1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1570" y="939782"/>
            <a:ext cx="7724000" cy="5034810"/>
          </a:xfrm>
        </p:spPr>
        <p:txBody>
          <a:bodyPr anchor="t">
            <a:normAutofit/>
          </a:bodyPr>
          <a:lstStyle/>
          <a:p>
            <a:r>
              <a:rPr lang="en-US" sz="1800"/>
              <a:t>Parameters Used:</a:t>
            </a:r>
          </a:p>
          <a:p>
            <a:pPr lvl="1"/>
            <a:r>
              <a:rPr lang="en-US" dirty="0"/>
              <a:t>Number of properties sold</a:t>
            </a:r>
          </a:p>
          <a:p>
            <a:pPr lvl="1"/>
            <a:r>
              <a:rPr lang="en-AU" dirty="0"/>
              <a:t>Performance of price above average (Z-score average)</a:t>
            </a:r>
            <a:endParaRPr lang="en-US" dirty="0"/>
          </a:p>
          <a:p>
            <a:pPr lvl="1"/>
            <a:r>
              <a:rPr lang="en-AU" dirty="0"/>
              <a:t>Location-based performance </a:t>
            </a:r>
            <a:endParaRPr lang="en-US" dirty="0"/>
          </a:p>
          <a:p>
            <a:pPr lvl="1"/>
            <a:r>
              <a:rPr lang="en-US" dirty="0"/>
              <a:t>Method of Sale</a:t>
            </a:r>
          </a:p>
        </p:txBody>
      </p:sp>
    </p:spTree>
    <p:extLst>
      <p:ext uri="{BB962C8B-B14F-4D97-AF65-F5344CB8AC3E}">
        <p14:creationId xmlns:p14="http://schemas.microsoft.com/office/powerpoint/2010/main" val="1455394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889F449-A8C1-4223-8D3F-453A7C93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8F3C27F-5DD1-4734-BC17-6CA446026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6286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F090CEE-42FF-4CEE-ABF8-11F35C290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B483DE6-F425-4CA0-9983-0778A131F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A242D-21D4-F6DA-26C5-3E5CFA9C4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7835" y="920376"/>
            <a:ext cx="6692666" cy="4971770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DBA6A0B-636C-4A93-71EF-14A66F6B78E1}"/>
              </a:ext>
            </a:extLst>
          </p:cNvPr>
          <p:cNvSpPr txBox="1">
            <a:spLocks/>
          </p:cNvSpPr>
          <p:nvPr/>
        </p:nvSpPr>
        <p:spPr>
          <a:xfrm>
            <a:off x="521208" y="818777"/>
            <a:ext cx="2982156" cy="50994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AU" sz="3600" dirty="0"/>
              <a:t>QUESTION 3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1532746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D9A9B-5A69-4656-54AF-A610D2E76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638955"/>
            <a:ext cx="11110405" cy="1054864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dirty="0"/>
              <a:t>Final summary of implications</a:t>
            </a:r>
            <a:endParaRPr lang="en-US" sz="5000" b="1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679F576-3F84-B24E-6582-6775328A5DFC}"/>
              </a:ext>
            </a:extLst>
          </p:cNvPr>
          <p:cNvCxnSpPr/>
          <p:nvPr/>
        </p:nvCxnSpPr>
        <p:spPr>
          <a:xfrm>
            <a:off x="571500" y="1847909"/>
            <a:ext cx="110547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95B7E07-819D-D91F-38F3-D0C39A81619F}"/>
              </a:ext>
            </a:extLst>
          </p:cNvPr>
          <p:cNvSpPr txBox="1"/>
          <p:nvPr/>
        </p:nvSpPr>
        <p:spPr>
          <a:xfrm>
            <a:off x="754521" y="2957554"/>
            <a:ext cx="1064377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000" dirty="0">
                <a:latin typeface="+mj-lt"/>
              </a:rPr>
              <a:t>(Enter points for conclusion)</a:t>
            </a:r>
          </a:p>
        </p:txBody>
      </p:sp>
    </p:spTree>
    <p:extLst>
      <p:ext uri="{BB962C8B-B14F-4D97-AF65-F5344CB8AC3E}">
        <p14:creationId xmlns:p14="http://schemas.microsoft.com/office/powerpoint/2010/main" val="2157133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4314D2-D2A1-4CD8-AC61-D3A862409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FD9A9B-5A69-4656-54AF-A610D2E76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638955"/>
            <a:ext cx="11110405" cy="1054864"/>
          </a:xfrm>
        </p:spPr>
        <p:txBody>
          <a:bodyPr anchor="t">
            <a:normAutofit/>
          </a:bodyPr>
          <a:lstStyle/>
          <a:p>
            <a:r>
              <a:rPr lang="en-US" dirty="0"/>
              <a:t>Dataset &amp; Initial Data Cleaning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9C9033-50A6-4C0D-A434-1DA417B55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56775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77119D-632B-44FE-918A-65D2788D0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679F576-3F84-B24E-6582-6775328A5DFC}"/>
              </a:ext>
            </a:extLst>
          </p:cNvPr>
          <p:cNvCxnSpPr/>
          <p:nvPr/>
        </p:nvCxnSpPr>
        <p:spPr>
          <a:xfrm>
            <a:off x="571500" y="1365996"/>
            <a:ext cx="110547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9E2E36A-5015-07FD-8661-B1A47F89F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46" y="1579725"/>
            <a:ext cx="6207445" cy="16822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AA5708-6604-4FEC-194C-C82BFC55BC39}"/>
              </a:ext>
            </a:extLst>
          </p:cNvPr>
          <p:cNvSpPr txBox="1"/>
          <p:nvPr/>
        </p:nvSpPr>
        <p:spPr>
          <a:xfrm>
            <a:off x="509464" y="3296038"/>
            <a:ext cx="6425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Source: </a:t>
            </a:r>
            <a:r>
              <a:rPr lang="en-AU" sz="1000" b="0" i="1" dirty="0">
                <a:effectLst/>
              </a:rPr>
              <a:t>Data generated by Biju, A.A. (2023). Property sales:Melbourne City. </a:t>
            </a:r>
          </a:p>
          <a:p>
            <a:r>
              <a:rPr lang="en-AU" sz="1000" b="0" i="1" dirty="0">
                <a:effectLst/>
              </a:rPr>
              <a:t>Accessed on 4 April 2023. URL:</a:t>
            </a:r>
            <a:r>
              <a:rPr lang="en-AU" sz="1000" dirty="0"/>
              <a:t> https://www.kaggle.com/datasets/amalab182/property-salesmelbourne-city </a:t>
            </a:r>
            <a:endParaRPr lang="en-US" sz="1000" i="1" dirty="0"/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568E0721-C595-31A3-6BB2-D66588B2A8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87"/>
          <a:stretch/>
        </p:blipFill>
        <p:spPr>
          <a:xfrm>
            <a:off x="7087633" y="1509210"/>
            <a:ext cx="4538665" cy="46302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B1A86C-4AE7-DD49-459C-DC5EFB3E0E2F}"/>
              </a:ext>
            </a:extLst>
          </p:cNvPr>
          <p:cNvSpPr txBox="1"/>
          <p:nvPr/>
        </p:nvSpPr>
        <p:spPr>
          <a:xfrm>
            <a:off x="611146" y="3966024"/>
            <a:ext cx="38666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Cleaned Dataset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3200" dirty="0"/>
              <a:t>21 Columns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3200" dirty="0"/>
              <a:t>18,396 Rows</a:t>
            </a:r>
          </a:p>
        </p:txBody>
      </p:sp>
    </p:spTree>
    <p:extLst>
      <p:ext uri="{BB962C8B-B14F-4D97-AF65-F5344CB8AC3E}">
        <p14:creationId xmlns:p14="http://schemas.microsoft.com/office/powerpoint/2010/main" val="268583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4314D2-D2A1-4CD8-AC61-D3A862409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FD9A9B-5A69-4656-54AF-A610D2E76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638955"/>
            <a:ext cx="11110405" cy="1054864"/>
          </a:xfrm>
        </p:spPr>
        <p:txBody>
          <a:bodyPr anchor="ctr">
            <a:normAutofit/>
          </a:bodyPr>
          <a:lstStyle/>
          <a:p>
            <a:pPr algn="ctr"/>
            <a:r>
              <a:rPr lang="en-US" sz="5000" b="1" dirty="0"/>
              <a:t>QUESTION 1.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9C9033-50A6-4C0D-A434-1DA417B55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56775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77119D-632B-44FE-918A-65D2788D0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679F576-3F84-B24E-6582-6775328A5DFC}"/>
              </a:ext>
            </a:extLst>
          </p:cNvPr>
          <p:cNvCxnSpPr/>
          <p:nvPr/>
        </p:nvCxnSpPr>
        <p:spPr>
          <a:xfrm>
            <a:off x="571500" y="1847909"/>
            <a:ext cx="110547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95B7E07-819D-D91F-38F3-D0C39A81619F}"/>
              </a:ext>
            </a:extLst>
          </p:cNvPr>
          <p:cNvSpPr txBox="1"/>
          <p:nvPr/>
        </p:nvSpPr>
        <p:spPr>
          <a:xfrm>
            <a:off x="754521" y="2957554"/>
            <a:ext cx="1064377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5000" dirty="0">
                <a:latin typeface="+mj-lt"/>
              </a:rPr>
              <a:t>What are the main influences on Property Prices in Melbourne?</a:t>
            </a:r>
            <a:endParaRPr lang="en-US" sz="5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6227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889F449-A8C1-4223-8D3F-453A7C93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6A3E6-A1B9-18CC-9296-410A3093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18777"/>
            <a:ext cx="2632002" cy="5099442"/>
          </a:xfrm>
        </p:spPr>
        <p:txBody>
          <a:bodyPr anchor="t">
            <a:normAutofit/>
          </a:bodyPr>
          <a:lstStyle/>
          <a:p>
            <a:r>
              <a:rPr lang="en-AU" sz="3000" dirty="0"/>
              <a:t>QUESTION 1.</a:t>
            </a:r>
            <a:endParaRPr lang="en-US" sz="3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483DE6-F425-4CA0-9983-0778A131F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F3C27F-5DD1-4734-BC17-6CA446026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6286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F67967-936C-4D11-B434-DEBD15F2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147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872BD-AA35-2290-3CE8-F80EBA0A3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8878" y="2130058"/>
            <a:ext cx="3332393" cy="3169607"/>
          </a:xfrm>
        </p:spPr>
        <p:txBody>
          <a:bodyPr anchor="t">
            <a:noAutofit/>
          </a:bodyPr>
          <a:lstStyle/>
          <a:p>
            <a:pPr lvl="1">
              <a:buFont typeface="Wingdings" pitchFamily="2" charset="2"/>
              <a:buChar char="Ø"/>
            </a:pPr>
            <a:r>
              <a:rPr lang="en-US" dirty="0"/>
              <a:t>Property Type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Land Size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Building Size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Rooms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D17F487-4AFA-5362-FABC-706960C3A0C4}"/>
              </a:ext>
            </a:extLst>
          </p:cNvPr>
          <p:cNvSpPr txBox="1">
            <a:spLocks/>
          </p:cNvSpPr>
          <p:nvPr/>
        </p:nvSpPr>
        <p:spPr>
          <a:xfrm>
            <a:off x="3476190" y="818777"/>
            <a:ext cx="8194593" cy="50994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AU" sz="3000" dirty="0"/>
              <a:t>Data Exploration &amp; Cleaning</a:t>
            </a:r>
            <a:endParaRPr lang="en-US" sz="3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97BF4C1-02C6-5254-41E8-7EF0B8BD663E}"/>
              </a:ext>
            </a:extLst>
          </p:cNvPr>
          <p:cNvSpPr txBox="1">
            <a:spLocks/>
          </p:cNvSpPr>
          <p:nvPr/>
        </p:nvSpPr>
        <p:spPr>
          <a:xfrm>
            <a:off x="3494563" y="2130051"/>
            <a:ext cx="8194593" cy="7480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AU" sz="2400" dirty="0">
                <a:latin typeface="+mn-lt"/>
              </a:rPr>
              <a:t>Independent Variables</a:t>
            </a:r>
            <a:endParaRPr lang="en-US" sz="2400" dirty="0"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4DE5ED6-67C7-9AD4-4249-D33C370B0C85}"/>
              </a:ext>
            </a:extLst>
          </p:cNvPr>
          <p:cNvSpPr txBox="1">
            <a:spLocks/>
          </p:cNvSpPr>
          <p:nvPr/>
        </p:nvSpPr>
        <p:spPr>
          <a:xfrm>
            <a:off x="3475902" y="1446607"/>
            <a:ext cx="8194593" cy="4812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AU" sz="2400" dirty="0">
                <a:latin typeface="+mn-lt"/>
              </a:rPr>
              <a:t>Dependent Variable</a:t>
            </a:r>
            <a:endParaRPr lang="en-US" sz="2400" dirty="0">
              <a:latin typeface="+mn-l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BF58B55-9C57-5DA3-D13D-08B2299BA766}"/>
              </a:ext>
            </a:extLst>
          </p:cNvPr>
          <p:cNvSpPr txBox="1">
            <a:spLocks/>
          </p:cNvSpPr>
          <p:nvPr/>
        </p:nvSpPr>
        <p:spPr>
          <a:xfrm>
            <a:off x="4719423" y="1844196"/>
            <a:ext cx="7724000" cy="31696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venir Next LT Pro Light" panose="020B03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venir Next LT Pro Light" panose="020B03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8B18005-4847-3EE0-CA0F-ED0AE4FB1FB9}"/>
              </a:ext>
            </a:extLst>
          </p:cNvPr>
          <p:cNvSpPr txBox="1">
            <a:spLocks/>
          </p:cNvSpPr>
          <p:nvPr/>
        </p:nvSpPr>
        <p:spPr>
          <a:xfrm>
            <a:off x="6628878" y="1446607"/>
            <a:ext cx="2020317" cy="5201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venir Next LT Pro Light" panose="020B03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venir Next LT Pro Light" panose="020B03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itchFamily="2" charset="2"/>
              <a:buChar char="Ø"/>
            </a:pPr>
            <a:r>
              <a:rPr lang="en-US" dirty="0"/>
              <a:t>Price</a:t>
            </a:r>
          </a:p>
        </p:txBody>
      </p:sp>
      <p:pic>
        <p:nvPicPr>
          <p:cNvPr id="9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A9828B1D-241C-21BC-0A0C-69AE2CF5A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842" y="4439308"/>
            <a:ext cx="6867517" cy="1665373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D7D7C65-FEE8-59B5-0DEC-A3C7C0FADC1F}"/>
              </a:ext>
            </a:extLst>
          </p:cNvPr>
          <p:cNvSpPr txBox="1">
            <a:spLocks/>
          </p:cNvSpPr>
          <p:nvPr/>
        </p:nvSpPr>
        <p:spPr>
          <a:xfrm>
            <a:off x="8531524" y="2129870"/>
            <a:ext cx="3332393" cy="31696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venir Next LT Pro Light" panose="020B03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venir Next LT Pro Light" panose="020B03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itchFamily="2" charset="2"/>
              <a:buChar char="Ø"/>
            </a:pPr>
            <a:r>
              <a:rPr lang="en-US" dirty="0"/>
              <a:t>Number of Bedrooms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Number of Bathrooms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Parking Spots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Year Built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Date of Sale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5B2AF7-0417-C249-F7B7-E9BB87BCE000}"/>
              </a:ext>
            </a:extLst>
          </p:cNvPr>
          <p:cNvCxnSpPr>
            <a:cxnSpLocks/>
          </p:cNvCxnSpPr>
          <p:nvPr/>
        </p:nvCxnSpPr>
        <p:spPr>
          <a:xfrm>
            <a:off x="3475902" y="2004487"/>
            <a:ext cx="81503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E10476-30DA-21D8-BBC5-29E1D7ACC153}"/>
              </a:ext>
            </a:extLst>
          </p:cNvPr>
          <p:cNvCxnSpPr>
            <a:cxnSpLocks/>
          </p:cNvCxnSpPr>
          <p:nvPr/>
        </p:nvCxnSpPr>
        <p:spPr>
          <a:xfrm>
            <a:off x="6595023" y="1436916"/>
            <a:ext cx="0" cy="27470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618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889F449-A8C1-4223-8D3F-453A7C93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6A3E6-A1B9-18CC-9296-410A3093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18777"/>
            <a:ext cx="2632002" cy="5099442"/>
          </a:xfrm>
        </p:spPr>
        <p:txBody>
          <a:bodyPr anchor="t">
            <a:normAutofit/>
          </a:bodyPr>
          <a:lstStyle/>
          <a:p>
            <a:r>
              <a:rPr lang="en-AU" sz="3000" dirty="0"/>
              <a:t>QUESTION 1.</a:t>
            </a:r>
            <a:endParaRPr lang="en-US" sz="3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483DE6-F425-4CA0-9983-0778A131F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F3C27F-5DD1-4734-BC17-6CA446026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6286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F67967-936C-4D11-B434-DEBD15F2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147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ED17F487-4AFA-5362-FABC-706960C3A0C4}"/>
              </a:ext>
            </a:extLst>
          </p:cNvPr>
          <p:cNvSpPr txBox="1">
            <a:spLocks/>
          </p:cNvSpPr>
          <p:nvPr/>
        </p:nvSpPr>
        <p:spPr>
          <a:xfrm>
            <a:off x="3476190" y="818777"/>
            <a:ext cx="8194593" cy="50994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AU" sz="3000" dirty="0"/>
              <a:t>Data Analysis: Property Type</a:t>
            </a:r>
            <a:endParaRPr lang="en-US" sz="3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D76122-A7FC-6F4E-FA7F-A8D650E554D7}"/>
              </a:ext>
            </a:extLst>
          </p:cNvPr>
          <p:cNvSpPr/>
          <p:nvPr/>
        </p:nvSpPr>
        <p:spPr>
          <a:xfrm>
            <a:off x="3512752" y="1390278"/>
            <a:ext cx="8107748" cy="482588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Chart, box and whisker chart&#10;&#10;Description automatically generated">
            <a:extLst>
              <a:ext uri="{FF2B5EF4-FFF2-40B4-BE49-F238E27FC236}">
                <a16:creationId xmlns:a16="http://schemas.microsoft.com/office/drawing/2014/main" id="{4656D098-9CD5-49A1-E8D0-D8835BEDF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746" y="1460618"/>
            <a:ext cx="4079553" cy="5099442"/>
          </a:xfrm>
          <a:prstGeom prst="rect">
            <a:avLst/>
          </a:prstGeom>
        </p:spPr>
      </p:pic>
      <p:pic>
        <p:nvPicPr>
          <p:cNvPr id="26" name="Picture 25" descr="Chart, box and whisker chart&#10;&#10;Description automatically generated">
            <a:extLst>
              <a:ext uri="{FF2B5EF4-FFF2-40B4-BE49-F238E27FC236}">
                <a16:creationId xmlns:a16="http://schemas.microsoft.com/office/drawing/2014/main" id="{E9C6FD1D-20A9-B66B-F645-925C99543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141" y="1460618"/>
            <a:ext cx="4079554" cy="509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01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D28D120-1389-4B3F-BECB-0949DCCAC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82" y="0"/>
            <a:ext cx="121987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6A3E6-A1B9-18CC-9296-410A3093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9" y="786384"/>
            <a:ext cx="3623244" cy="26656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 dirty="0"/>
              <a:t>QUESTION 1.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927055D-9ECF-487E-91DD-FFA84AB92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333" y="571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0DC1883-8AF7-483D-9074-3C6D8AF57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CF89D75-E5AC-4C45-9D87-228849A4C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22916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itle 1">
            <a:extLst>
              <a:ext uri="{FF2B5EF4-FFF2-40B4-BE49-F238E27FC236}">
                <a16:creationId xmlns:a16="http://schemas.microsoft.com/office/drawing/2014/main" id="{6E4E3AC1-2FDB-070B-5DAD-FAC8163820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7965742"/>
              </p:ext>
            </p:extLst>
          </p:nvPr>
        </p:nvGraphicFramePr>
        <p:xfrm>
          <a:off x="4931765" y="989350"/>
          <a:ext cx="6699544" cy="5021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09901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889F449-A8C1-4223-8D3F-453A7C93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6A3E6-A1B9-18CC-9296-410A3093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18777"/>
            <a:ext cx="2632002" cy="5099442"/>
          </a:xfrm>
        </p:spPr>
        <p:txBody>
          <a:bodyPr anchor="t">
            <a:normAutofit/>
          </a:bodyPr>
          <a:lstStyle/>
          <a:p>
            <a:r>
              <a:rPr lang="en-AU" sz="3000" dirty="0"/>
              <a:t>QUESTION 1.</a:t>
            </a:r>
            <a:endParaRPr lang="en-US" sz="3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483DE6-F425-4CA0-9983-0778A131F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F3C27F-5DD1-4734-BC17-6CA446026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6286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F67967-936C-4D11-B434-DEBD15F2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147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ED17F487-4AFA-5362-FABC-706960C3A0C4}"/>
              </a:ext>
            </a:extLst>
          </p:cNvPr>
          <p:cNvSpPr txBox="1">
            <a:spLocks/>
          </p:cNvSpPr>
          <p:nvPr/>
        </p:nvSpPr>
        <p:spPr>
          <a:xfrm>
            <a:off x="3476190" y="818777"/>
            <a:ext cx="8194593" cy="50994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AU" sz="3000" dirty="0"/>
              <a:t>Data Analysis: Dependent Nominal Variables</a:t>
            </a:r>
            <a:endParaRPr lang="en-US" sz="3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DCD935-184E-C581-F880-78CF718B7861}"/>
              </a:ext>
            </a:extLst>
          </p:cNvPr>
          <p:cNvSpPr/>
          <p:nvPr/>
        </p:nvSpPr>
        <p:spPr>
          <a:xfrm>
            <a:off x="3512752" y="1390278"/>
            <a:ext cx="8107748" cy="482588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icture containing text, furniture, cabinet&#10;&#10;Description automatically generated">
            <a:extLst>
              <a:ext uri="{FF2B5EF4-FFF2-40B4-BE49-F238E27FC236}">
                <a16:creationId xmlns:a16="http://schemas.microsoft.com/office/drawing/2014/main" id="{8A7F64CF-7057-0A9B-E13A-C6CA46C0FC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"/>
          <a:stretch/>
        </p:blipFill>
        <p:spPr>
          <a:xfrm>
            <a:off x="3577052" y="1857407"/>
            <a:ext cx="7979147" cy="396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81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889F449-A8C1-4223-8D3F-453A7C93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6A3E6-A1B9-18CC-9296-410A3093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18777"/>
            <a:ext cx="2632002" cy="5099442"/>
          </a:xfrm>
        </p:spPr>
        <p:txBody>
          <a:bodyPr anchor="t">
            <a:normAutofit/>
          </a:bodyPr>
          <a:lstStyle/>
          <a:p>
            <a:r>
              <a:rPr lang="en-AU" sz="3000" dirty="0"/>
              <a:t>QUESTION 1.</a:t>
            </a:r>
            <a:endParaRPr lang="en-US" sz="3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483DE6-F425-4CA0-9983-0778A131F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F3C27F-5DD1-4734-BC17-6CA446026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6286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F67967-936C-4D11-B434-DEBD15F2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147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ED17F487-4AFA-5362-FABC-706960C3A0C4}"/>
              </a:ext>
            </a:extLst>
          </p:cNvPr>
          <p:cNvSpPr txBox="1">
            <a:spLocks/>
          </p:cNvSpPr>
          <p:nvPr/>
        </p:nvSpPr>
        <p:spPr>
          <a:xfrm>
            <a:off x="3476190" y="818777"/>
            <a:ext cx="8194593" cy="50994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AU" sz="3000" dirty="0"/>
              <a:t>Data Analysis: Dependent Nominal Variables</a:t>
            </a:r>
            <a:endParaRPr lang="en-US" sz="3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DCD935-184E-C581-F880-78CF718B7861}"/>
              </a:ext>
            </a:extLst>
          </p:cNvPr>
          <p:cNvSpPr/>
          <p:nvPr/>
        </p:nvSpPr>
        <p:spPr>
          <a:xfrm>
            <a:off x="3512752" y="1390278"/>
            <a:ext cx="8107748" cy="482588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4" descr="A picture containing box and whisker chart&#10;&#10;Description automatically generated">
            <a:extLst>
              <a:ext uri="{FF2B5EF4-FFF2-40B4-BE49-F238E27FC236}">
                <a16:creationId xmlns:a16="http://schemas.microsoft.com/office/drawing/2014/main" id="{8EA8A733-3C5B-6670-CB11-582774BAD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9" b="-1"/>
          <a:stretch/>
        </p:blipFill>
        <p:spPr>
          <a:xfrm>
            <a:off x="3534719" y="1717040"/>
            <a:ext cx="8085781" cy="420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401841"/>
      </p:ext>
    </p:extLst>
  </p:cSld>
  <p:clrMapOvr>
    <a:masterClrMapping/>
  </p:clrMapOvr>
</p:sld>
</file>

<file path=ppt/theme/theme1.xml><?xml version="1.0" encoding="utf-8"?>
<a:theme xmlns:a="http://schemas.openxmlformats.org/drawingml/2006/main" name="AlignmentVTI">
  <a:themeElements>
    <a:clrScheme name="AnalogousFromLightSeedRightStep">
      <a:dk1>
        <a:srgbClr val="000000"/>
      </a:dk1>
      <a:lt1>
        <a:srgbClr val="FFFFFF"/>
      </a:lt1>
      <a:dk2>
        <a:srgbClr val="413424"/>
      </a:dk2>
      <a:lt2>
        <a:srgbClr val="E2E5E8"/>
      </a:lt2>
      <a:accent1>
        <a:srgbClr val="D19651"/>
      </a:accent1>
      <a:accent2>
        <a:srgbClr val="A9A64F"/>
      </a:accent2>
      <a:accent3>
        <a:srgbClr val="90AB63"/>
      </a:accent3>
      <a:accent4>
        <a:srgbClr val="66B253"/>
      </a:accent4>
      <a:accent5>
        <a:srgbClr val="58B46B"/>
      </a:accent5>
      <a:accent6>
        <a:srgbClr val="53B28E"/>
      </a:accent6>
      <a:hlink>
        <a:srgbClr val="6283AA"/>
      </a:hlink>
      <a:folHlink>
        <a:srgbClr val="7F7F7F"/>
      </a:folHlink>
    </a:clrScheme>
    <a:fontScheme name="Custom 1">
      <a:majorFont>
        <a:latin typeface="Batang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ignmentVTI" id="{606D7720-FAA0-4ADC-B967-3239DA8ECA1A}" vid="{10074623-6FCC-4A3C-AAA5-58644BD8FF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700</Words>
  <Application>Microsoft Office PowerPoint</Application>
  <PresentationFormat>Widescreen</PresentationFormat>
  <Paragraphs>145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Batang</vt:lpstr>
      <vt:lpstr>Arial</vt:lpstr>
      <vt:lpstr>Avenir Next LT Pro Light</vt:lpstr>
      <vt:lpstr>Calibri</vt:lpstr>
      <vt:lpstr>Helvetica</vt:lpstr>
      <vt:lpstr>Wingdings</vt:lpstr>
      <vt:lpstr>AlignmentVTI</vt:lpstr>
      <vt:lpstr>Project 1</vt:lpstr>
      <vt:lpstr>Project Description &amp; Outline</vt:lpstr>
      <vt:lpstr>Dataset &amp; Initial Data Cleaning</vt:lpstr>
      <vt:lpstr>QUESTION 1.</vt:lpstr>
      <vt:lpstr>QUESTION 1.</vt:lpstr>
      <vt:lpstr>QUESTION 1.</vt:lpstr>
      <vt:lpstr>QUESTION 1.</vt:lpstr>
      <vt:lpstr>QUESTION 1.</vt:lpstr>
      <vt:lpstr>QUESTION 1.</vt:lpstr>
      <vt:lpstr>QUESTION 1.</vt:lpstr>
      <vt:lpstr>QUESTION 1.</vt:lpstr>
      <vt:lpstr>QUESTION 1.</vt:lpstr>
      <vt:lpstr>QUESTION 2.</vt:lpstr>
      <vt:lpstr>Q2: Looking to buy in Melbourne? What location is best for you and your bank account</vt:lpstr>
      <vt:lpstr>All Properties Linear Regression</vt:lpstr>
      <vt:lpstr>Where to Look? What’s it going to Cost?</vt:lpstr>
      <vt:lpstr>Linear Regression by  Property Type</vt:lpstr>
      <vt:lpstr>Density of Properties Across the Region</vt:lpstr>
      <vt:lpstr>QUESTION 3.</vt:lpstr>
      <vt:lpstr>QUESTION 3.</vt:lpstr>
      <vt:lpstr>PowerPoint Presentation</vt:lpstr>
      <vt:lpstr>Final summary of implications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</dc:title>
  <dc:creator>Aayush Gupta</dc:creator>
  <cp:lastModifiedBy>Keerthi Chippa</cp:lastModifiedBy>
  <cp:revision>7</cp:revision>
  <dcterms:created xsi:type="dcterms:W3CDTF">2023-04-16T05:49:15Z</dcterms:created>
  <dcterms:modified xsi:type="dcterms:W3CDTF">2023-04-17T07:59:14Z</dcterms:modified>
</cp:coreProperties>
</file>